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10"/>
  </p:notesMasterIdLst>
  <p:handoutMasterIdLst>
    <p:handoutMasterId r:id="rId11"/>
  </p:handoutMasterIdLst>
  <p:sldIdLst>
    <p:sldId id="291" r:id="rId2"/>
    <p:sldId id="292" r:id="rId3"/>
    <p:sldId id="307" r:id="rId4"/>
    <p:sldId id="303" r:id="rId5"/>
    <p:sldId id="304" r:id="rId6"/>
    <p:sldId id="305" r:id="rId7"/>
    <p:sldId id="308" r:id="rId8"/>
    <p:sldId id="309" r:id="rId9"/>
  </p:sldIdLst>
  <p:sldSz cx="10160000" cy="7620000"/>
  <p:notesSz cx="6797675" cy="9926638"/>
  <p:defaultTextStyle>
    <a:defPPr>
      <a:defRPr lang="en-US"/>
    </a:defPPr>
    <a:lvl1pPr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1pPr>
    <a:lvl2pPr marL="457200"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2pPr>
    <a:lvl3pPr marL="914400"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3pPr>
    <a:lvl4pPr marL="1371600"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4pPr>
    <a:lvl5pPr marL="1828800"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5pPr>
    <a:lvl6pPr marL="2286000" algn="l" defTabSz="914400" rtl="0" eaLnBrk="1" latinLnBrk="0" hangingPunct="1">
      <a:defRPr sz="3200" kern="1200">
        <a:solidFill>
          <a:schemeClr val="bg1"/>
        </a:solidFill>
        <a:latin typeface="Arial" pitchFamily="34" charset="0"/>
        <a:ea typeface="ヒラギノ角ゴ Pro W3"/>
        <a:cs typeface="ヒラギノ角ゴ Pro W3"/>
        <a:sym typeface="Gill Sans"/>
      </a:defRPr>
    </a:lvl6pPr>
    <a:lvl7pPr marL="2743200" algn="l" defTabSz="914400" rtl="0" eaLnBrk="1" latinLnBrk="0" hangingPunct="1">
      <a:defRPr sz="3200" kern="1200">
        <a:solidFill>
          <a:schemeClr val="bg1"/>
        </a:solidFill>
        <a:latin typeface="Arial" pitchFamily="34" charset="0"/>
        <a:ea typeface="ヒラギノ角ゴ Pro W3"/>
        <a:cs typeface="ヒラギノ角ゴ Pro W3"/>
        <a:sym typeface="Gill Sans"/>
      </a:defRPr>
    </a:lvl7pPr>
    <a:lvl8pPr marL="3200400" algn="l" defTabSz="914400" rtl="0" eaLnBrk="1" latinLnBrk="0" hangingPunct="1">
      <a:defRPr sz="3200" kern="1200">
        <a:solidFill>
          <a:schemeClr val="bg1"/>
        </a:solidFill>
        <a:latin typeface="Arial" pitchFamily="34" charset="0"/>
        <a:ea typeface="ヒラギノ角ゴ Pro W3"/>
        <a:cs typeface="ヒラギノ角ゴ Pro W3"/>
        <a:sym typeface="Gill Sans"/>
      </a:defRPr>
    </a:lvl8pPr>
    <a:lvl9pPr marL="3657600" algn="l" defTabSz="914400" rtl="0" eaLnBrk="1" latinLnBrk="0" hangingPunct="1">
      <a:defRPr sz="3200" kern="1200">
        <a:solidFill>
          <a:schemeClr val="bg1"/>
        </a:solidFill>
        <a:latin typeface="Arial" pitchFamily="34" charset="0"/>
        <a:ea typeface="ヒラギノ角ゴ Pro W3"/>
        <a:cs typeface="ヒラギノ角ゴ Pro W3"/>
        <a:sym typeface="Gill Sans"/>
      </a:defRPr>
    </a:lvl9pPr>
  </p:defaultTextStyle>
  <p:extLst>
    <p:ext uri="{EFAFB233-063F-42B5-8137-9DF3F51BA10A}">
      <p15:sldGuideLst xmlns:p15="http://schemas.microsoft.com/office/powerpoint/2012/main">
        <p15:guide id="1" orient="horz" pos="2400">
          <p15:clr>
            <a:srgbClr val="A4A3A4"/>
          </p15:clr>
        </p15:guide>
        <p15:guide id="2" pos="320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6909" autoAdjust="0"/>
  </p:normalViewPr>
  <p:slideViewPr>
    <p:cSldViewPr>
      <p:cViewPr varScale="1">
        <p:scale>
          <a:sx n="55" d="100"/>
          <a:sy n="55" d="100"/>
        </p:scale>
        <p:origin x="1256" y="40"/>
      </p:cViewPr>
      <p:guideLst>
        <p:guide orient="horz" pos="2400"/>
        <p:guide pos="320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ts val="1800"/>
              </a:spcBef>
              <a:buSzPct val="171000"/>
              <a:defRPr sz="1200">
                <a:latin typeface="Arial" charset="0"/>
                <a:ea typeface="ヒラギノ角ゴ Pro W3" pitchFamily="84" charset="-128"/>
                <a:cs typeface="+mn-cs"/>
                <a:sym typeface="Gill Sans" pitchFamily="84" charset="0"/>
              </a:defRPr>
            </a:lvl1pPr>
          </a:lstStyle>
          <a:p>
            <a:pPr>
              <a:defRPr/>
            </a:pPr>
            <a:endParaRPr lang="sv-SE"/>
          </a:p>
        </p:txBody>
      </p:sp>
      <p:sp>
        <p:nvSpPr>
          <p:cNvPr id="103427"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ts val="1800"/>
              </a:spcBef>
              <a:buSzPct val="171000"/>
              <a:defRPr sz="1200">
                <a:latin typeface="Arial" charset="0"/>
                <a:ea typeface="ヒラギノ角ゴ Pro W3" pitchFamily="84" charset="-128"/>
                <a:cs typeface="+mn-cs"/>
                <a:sym typeface="Gill Sans" pitchFamily="84" charset="0"/>
              </a:defRPr>
            </a:lvl1pPr>
          </a:lstStyle>
          <a:p>
            <a:pPr>
              <a:defRPr/>
            </a:pPr>
            <a:endParaRPr lang="sv-SE"/>
          </a:p>
        </p:txBody>
      </p:sp>
      <p:sp>
        <p:nvSpPr>
          <p:cNvPr id="103428"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ts val="1800"/>
              </a:spcBef>
              <a:buSzPct val="171000"/>
              <a:defRPr sz="1200">
                <a:latin typeface="Arial" charset="0"/>
                <a:ea typeface="ヒラギノ角ゴ Pro W3" pitchFamily="84" charset="-128"/>
                <a:cs typeface="+mn-cs"/>
                <a:sym typeface="Gill Sans" pitchFamily="84" charset="0"/>
              </a:defRPr>
            </a:lvl1pPr>
          </a:lstStyle>
          <a:p>
            <a:pPr>
              <a:defRPr/>
            </a:pPr>
            <a:endParaRPr lang="sv-SE"/>
          </a:p>
        </p:txBody>
      </p:sp>
      <p:sp>
        <p:nvSpPr>
          <p:cNvPr id="103429" name="Rectangle 5"/>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ts val="1800"/>
              </a:spcBef>
              <a:buSzPct val="171000"/>
              <a:defRPr sz="1200">
                <a:latin typeface="Arial" charset="0"/>
                <a:ea typeface="ヒラギノ角ゴ Pro W3" pitchFamily="84" charset="-128"/>
                <a:cs typeface="+mn-cs"/>
                <a:sym typeface="Gill Sans" pitchFamily="84" charset="0"/>
              </a:defRPr>
            </a:lvl1pPr>
          </a:lstStyle>
          <a:p>
            <a:pPr>
              <a:defRPr/>
            </a:pPr>
            <a:fld id="{A92A9E58-D337-48CD-81CF-AB4B7D5171B6}" type="slidenum">
              <a:rPr lang="sv-SE"/>
              <a:pPr>
                <a:defRPr/>
              </a:pPr>
              <a:t>‹#›</a:t>
            </a:fld>
            <a:endParaRPr lang="sv-SE"/>
          </a:p>
        </p:txBody>
      </p:sp>
    </p:spTree>
    <p:extLst>
      <p:ext uri="{BB962C8B-B14F-4D97-AF65-F5344CB8AC3E}">
        <p14:creationId xmlns:p14="http://schemas.microsoft.com/office/powerpoint/2010/main" val="12889732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SzTx/>
              <a:defRPr sz="1200">
                <a:solidFill>
                  <a:schemeClr val="tx1"/>
                </a:solidFill>
                <a:latin typeface="Arial" charset="0"/>
                <a:ea typeface="ヒラギノ角ゴ Pro W3" pitchFamily="84" charset="-128"/>
                <a:cs typeface="+mn-cs"/>
                <a:sym typeface="Gill Sans" pitchFamily="84" charset="0"/>
              </a:defRPr>
            </a:lvl1pPr>
          </a:lstStyle>
          <a:p>
            <a:pPr>
              <a:defRPr/>
            </a:pPr>
            <a:endParaRPr lang="en-US"/>
          </a:p>
        </p:txBody>
      </p:sp>
      <p:sp>
        <p:nvSpPr>
          <p:cNvPr id="15363"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SzTx/>
              <a:defRPr sz="1200">
                <a:solidFill>
                  <a:schemeClr val="tx1"/>
                </a:solidFill>
                <a:latin typeface="Arial" charset="0"/>
                <a:ea typeface="ヒラギノ角ゴ Pro W3" pitchFamily="84" charset="-128"/>
                <a:cs typeface="+mn-cs"/>
                <a:sym typeface="Gill Sans" pitchFamily="84"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Klicka här för att ändra format på bakgrundstexten</a:t>
            </a:r>
          </a:p>
          <a:p>
            <a:pPr lvl="1"/>
            <a:r>
              <a:rPr lang="en-US" noProof="0" smtClean="0"/>
              <a:t>Nivå två</a:t>
            </a:r>
          </a:p>
          <a:p>
            <a:pPr lvl="2"/>
            <a:r>
              <a:rPr lang="en-US" noProof="0" smtClean="0"/>
              <a:t>Nivå tre</a:t>
            </a:r>
          </a:p>
          <a:p>
            <a:pPr lvl="3"/>
            <a:r>
              <a:rPr lang="en-US" noProof="0" smtClean="0"/>
              <a:t>Nivå fyra</a:t>
            </a:r>
          </a:p>
          <a:p>
            <a:pPr lvl="4"/>
            <a:r>
              <a:rPr lang="en-US" noProof="0" smtClean="0"/>
              <a:t>Nivå fem</a:t>
            </a:r>
          </a:p>
        </p:txBody>
      </p:sp>
      <p:sp>
        <p:nvSpPr>
          <p:cNvPr id="15366"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SzTx/>
              <a:defRPr sz="1200">
                <a:solidFill>
                  <a:schemeClr val="tx1"/>
                </a:solidFill>
                <a:latin typeface="Arial" charset="0"/>
                <a:ea typeface="ヒラギノ角ゴ Pro W3" pitchFamily="84" charset="-128"/>
                <a:cs typeface="+mn-cs"/>
                <a:sym typeface="Gill Sans" pitchFamily="84" charset="0"/>
              </a:defRPr>
            </a:lvl1pPr>
          </a:lstStyle>
          <a:p>
            <a:pPr>
              <a:defRPr/>
            </a:pPr>
            <a:endParaRPr lang="en-US"/>
          </a:p>
        </p:txBody>
      </p:sp>
      <p:sp>
        <p:nvSpPr>
          <p:cNvPr id="15367"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SzTx/>
              <a:defRPr sz="1200">
                <a:solidFill>
                  <a:schemeClr val="tx1"/>
                </a:solidFill>
                <a:latin typeface="Arial" charset="0"/>
                <a:ea typeface="ヒラギノ角ゴ Pro W3" pitchFamily="84" charset="-128"/>
                <a:cs typeface="+mn-cs"/>
                <a:sym typeface="Gill Sans" pitchFamily="84" charset="0"/>
              </a:defRPr>
            </a:lvl1pPr>
          </a:lstStyle>
          <a:p>
            <a:pPr>
              <a:defRPr/>
            </a:pPr>
            <a:fld id="{306B5BEC-FBD4-4200-AB2E-8A94ACB6B30E}" type="slidenum">
              <a:rPr lang="en-US"/>
              <a:pPr>
                <a:defRPr/>
              </a:pPr>
              <a:t>‹#›</a:t>
            </a:fld>
            <a:endParaRPr lang="en-US"/>
          </a:p>
        </p:txBody>
      </p:sp>
    </p:spTree>
    <p:extLst>
      <p:ext uri="{BB962C8B-B14F-4D97-AF65-F5344CB8AC3E}">
        <p14:creationId xmlns:p14="http://schemas.microsoft.com/office/powerpoint/2010/main" val="211802308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200" kern="1200">
        <a:solidFill>
          <a:schemeClr val="tx1"/>
        </a:solidFill>
        <a:latin typeface="Arial" charset="0"/>
        <a:ea typeface="+mn-ea"/>
        <a:cs typeface="+mn-cs"/>
      </a:defRPr>
    </a:lvl1pPr>
    <a:lvl2pPr marL="457200" algn="l" rtl="0" eaLnBrk="0" fontAlgn="base" hangingPunct="0">
      <a:spcBef>
        <a:spcPct val="0"/>
      </a:spcBef>
      <a:spcAft>
        <a:spcPct val="0"/>
      </a:spcAft>
      <a:defRPr sz="1200" kern="1200">
        <a:solidFill>
          <a:schemeClr val="tx1"/>
        </a:solidFill>
        <a:latin typeface="Arial" charset="0"/>
        <a:ea typeface="+mn-ea"/>
        <a:cs typeface="+mn-cs"/>
      </a:defRPr>
    </a:lvl2pPr>
    <a:lvl3pPr marL="914400" algn="l" rtl="0" eaLnBrk="0" fontAlgn="base" hangingPunct="0">
      <a:spcBef>
        <a:spcPct val="0"/>
      </a:spcBef>
      <a:spcAft>
        <a:spcPct val="0"/>
      </a:spcAft>
      <a:defRPr sz="1200" kern="1200">
        <a:solidFill>
          <a:schemeClr val="tx1"/>
        </a:solidFill>
        <a:latin typeface="Arial" charset="0"/>
        <a:ea typeface="+mn-ea"/>
        <a:cs typeface="+mn-cs"/>
      </a:defRPr>
    </a:lvl3pPr>
    <a:lvl4pPr marL="1371600" algn="l" rtl="0" eaLnBrk="0" fontAlgn="base" hangingPunct="0">
      <a:spcBef>
        <a:spcPct val="0"/>
      </a:spcBef>
      <a:spcAft>
        <a:spcPct val="0"/>
      </a:spcAft>
      <a:defRPr sz="1200" kern="1200">
        <a:solidFill>
          <a:schemeClr val="tx1"/>
        </a:solidFill>
        <a:latin typeface="Arial" charset="0"/>
        <a:ea typeface="+mn-ea"/>
        <a:cs typeface="+mn-cs"/>
      </a:defRPr>
    </a:lvl4pPr>
    <a:lvl5pPr marL="1828800" algn="l" rtl="0" eaLnBrk="0" fontAlgn="base" hangingPunct="0">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306B5BEC-FBD4-4200-AB2E-8A94ACB6B30E}" type="slidenum">
              <a:rPr lang="en-US" smtClean="0"/>
              <a:pPr>
                <a:defRPr/>
              </a:pPr>
              <a:t>1</a:t>
            </a:fld>
            <a:endParaRPr lang="en-US"/>
          </a:p>
        </p:txBody>
      </p:sp>
    </p:spTree>
    <p:extLst>
      <p:ext uri="{BB962C8B-B14F-4D97-AF65-F5344CB8AC3E}">
        <p14:creationId xmlns:p14="http://schemas.microsoft.com/office/powerpoint/2010/main" val="3890499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000" b="1" i="1" u="sng" kern="1200" dirty="0" smtClean="0">
                <a:solidFill>
                  <a:schemeClr val="tx1"/>
                </a:solidFill>
                <a:effectLst/>
                <a:latin typeface="Arial" charset="0"/>
                <a:ea typeface="+mn-ea"/>
                <a:cs typeface="+mn-cs"/>
              </a:rPr>
              <a:t>Varför har vi undersökt detta område?</a:t>
            </a:r>
            <a:endParaRPr lang="sv-SE" sz="1000" kern="1200" dirty="0" smtClean="0">
              <a:solidFill>
                <a:schemeClr val="tx1"/>
              </a:solidFill>
              <a:effectLst/>
              <a:latin typeface="Arial" charset="0"/>
              <a:ea typeface="+mn-ea"/>
              <a:cs typeface="+mn-cs"/>
            </a:endParaRPr>
          </a:p>
          <a:p>
            <a:r>
              <a:rPr lang="sv-SE" sz="1000" dirty="0" smtClean="0"/>
              <a:t>Det finns etablerad generell kunskap om behov av kompensatorisk styrning, men Skolinspektionens tidigare granskningar och forskning inom området tyder på att det finns svagheter i hur huvudmän för gymnasial utbildning hanterar det kompensatoriska uppdraget. </a:t>
            </a:r>
          </a:p>
          <a:p>
            <a:r>
              <a:rPr lang="sv-SE" sz="1000" dirty="0" smtClean="0"/>
              <a:t>Rektorer kan sakna stöd från huvudmannen.</a:t>
            </a:r>
          </a:p>
          <a:p>
            <a:r>
              <a:rPr lang="sv-SE" sz="1000" dirty="0" smtClean="0"/>
              <a:t>Med en otillräcklig analys av skolenheternas resultat finns det risk att huvudmän missar information om problem i verksamheterna, vilket kan göra att de har svårt att fatta relevanta beslut om utbildningens utveckling.</a:t>
            </a:r>
          </a:p>
          <a:p>
            <a:pPr marL="0" marR="0" lvl="0" indent="0" algn="l" defTabSz="914400" rtl="0" eaLnBrk="0" fontAlgn="base" latinLnBrk="0" hangingPunct="0">
              <a:lnSpc>
                <a:spcPct val="100000"/>
              </a:lnSpc>
              <a:spcBef>
                <a:spcPct val="0"/>
              </a:spcBef>
              <a:spcAft>
                <a:spcPct val="0"/>
              </a:spcAft>
              <a:buClrTx/>
              <a:buSzTx/>
              <a:buFontTx/>
              <a:buNone/>
              <a:tabLst/>
              <a:defRPr/>
            </a:pPr>
            <a:r>
              <a:rPr lang="sv-SE" sz="1000" dirty="0" smtClean="0"/>
              <a:t>I grundskolan är det vanligt att medel inte fördelas utifrån elevernas behov och att resursfördelningen inte utvärderas av huvudmannen. Det innebär att huvudmän inte fullt ut använder ett av de viktigaste verktygen för att uppväga skillnader i grundskolan. Det finns anledning att tro att problemet till och med är större för gymnasieskolan. Huvudmännen har utöver resursfördelning flera möjligheter att stödja skolenheterna. Exempel på sådana styrmedel är omfördelning av personella resurser, riktat stöd till skolenheter med större behov, förstärkning av elevhälsan eller fortbildning. </a:t>
            </a:r>
          </a:p>
          <a:p>
            <a:endParaRPr lang="sv-SE" sz="1000" dirty="0"/>
          </a:p>
        </p:txBody>
      </p:sp>
      <p:sp>
        <p:nvSpPr>
          <p:cNvPr id="4" name="Platshållare för bildnummer 3"/>
          <p:cNvSpPr>
            <a:spLocks noGrp="1"/>
          </p:cNvSpPr>
          <p:nvPr>
            <p:ph type="sldNum" sz="quarter" idx="10"/>
          </p:nvPr>
        </p:nvSpPr>
        <p:spPr/>
        <p:txBody>
          <a:bodyPr/>
          <a:lstStyle/>
          <a:p>
            <a:pPr>
              <a:defRPr/>
            </a:pPr>
            <a:fld id="{306B5BEC-FBD4-4200-AB2E-8A94ACB6B30E}" type="slidenum">
              <a:rPr lang="en-US" smtClean="0"/>
              <a:pPr>
                <a:defRPr/>
              </a:pPr>
              <a:t>2</a:t>
            </a:fld>
            <a:endParaRPr lang="en-US"/>
          </a:p>
        </p:txBody>
      </p:sp>
    </p:spTree>
    <p:extLst>
      <p:ext uri="{BB962C8B-B14F-4D97-AF65-F5344CB8AC3E}">
        <p14:creationId xmlns:p14="http://schemas.microsoft.com/office/powerpoint/2010/main" val="867875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b="0" i="0" u="none" strike="noStrike" kern="1200" baseline="0" dirty="0" smtClean="0">
                <a:solidFill>
                  <a:schemeClr val="tx1"/>
                </a:solidFill>
                <a:latin typeface="Arial" charset="0"/>
                <a:ea typeface="+mn-ea"/>
                <a:cs typeface="+mn-cs"/>
              </a:rPr>
              <a:t>I skollagen anges att kommuner är huvudmän för förskola, förskoleklass, grundskola, grundsärskola, gymnasieskola, gymnasiesärskola, kommunal vuxenutbildning, särskild utbildning för vuxna och fritidshem. I varje kommun ska det finnas en eller flera nämnder som ska fullgöra kommunens uppgifter enligt denna lag. Huvudmannen ansvarar för att utbildningen genomförs i enlighet med de bestämmelser som finns i skollag, läroplaner och andra föreskrifter.62 Det innebär att huvudman-</a:t>
            </a:r>
            <a:r>
              <a:rPr lang="sv-SE" sz="1200" b="0" i="0" u="none" strike="noStrike" kern="1200" baseline="0" dirty="0" err="1" smtClean="0">
                <a:solidFill>
                  <a:schemeClr val="tx1"/>
                </a:solidFill>
                <a:latin typeface="Arial" charset="0"/>
                <a:ea typeface="+mn-ea"/>
                <a:cs typeface="+mn-cs"/>
              </a:rPr>
              <a:t>nen</a:t>
            </a:r>
            <a:r>
              <a:rPr lang="sv-SE" sz="1200" b="0" i="0" u="none" strike="noStrike" kern="1200" baseline="0" dirty="0" smtClean="0">
                <a:solidFill>
                  <a:schemeClr val="tx1"/>
                </a:solidFill>
                <a:latin typeface="Arial" charset="0"/>
                <a:ea typeface="+mn-ea"/>
                <a:cs typeface="+mn-cs"/>
              </a:rPr>
              <a:t> ansvarar för att hänsyn tas till elevers olika behov och att alla elever ges stöd och stimulans att utvecklas så långt som möjligt mot utbildningens mål.63 I det arbetet kan kommunen i sin roll som hu-</a:t>
            </a:r>
            <a:r>
              <a:rPr lang="sv-SE" sz="1200" b="0" i="0" u="none" strike="noStrike" kern="1200" baseline="0" dirty="0" err="1" smtClean="0">
                <a:solidFill>
                  <a:schemeClr val="tx1"/>
                </a:solidFill>
                <a:latin typeface="Arial" charset="0"/>
                <a:ea typeface="+mn-ea"/>
                <a:cs typeface="+mn-cs"/>
              </a:rPr>
              <a:t>vudman</a:t>
            </a:r>
            <a:r>
              <a:rPr lang="sv-SE" sz="1200" b="0" i="0" u="none" strike="noStrike" kern="1200" baseline="0" dirty="0" smtClean="0">
                <a:solidFill>
                  <a:schemeClr val="tx1"/>
                </a:solidFill>
                <a:latin typeface="Arial" charset="0"/>
                <a:ea typeface="+mn-ea"/>
                <a:cs typeface="+mn-cs"/>
              </a:rPr>
              <a:t> omfördela resurser mellan sina skolenheter för att uppväga skillnader mellan elevers förut-sättningar att tillgodogöra sig utbildningen. Huvudmannen ansvarar även för att organisera verksamheten utifrån lokala förutsättningar samt att systematiskt och kontinuerligt följa upp, utvärdera och utveckla verksamheten i gymnasieskolan.</a:t>
            </a:r>
            <a:endParaRPr lang="sv-SE" dirty="0"/>
          </a:p>
        </p:txBody>
      </p:sp>
      <p:sp>
        <p:nvSpPr>
          <p:cNvPr id="4" name="Platshållare för bildnummer 3"/>
          <p:cNvSpPr>
            <a:spLocks noGrp="1"/>
          </p:cNvSpPr>
          <p:nvPr>
            <p:ph type="sldNum" sz="quarter" idx="10"/>
          </p:nvPr>
        </p:nvSpPr>
        <p:spPr/>
        <p:txBody>
          <a:bodyPr/>
          <a:lstStyle/>
          <a:p>
            <a:pPr>
              <a:defRPr/>
            </a:pPr>
            <a:fld id="{306B5BEC-FBD4-4200-AB2E-8A94ACB6B30E}" type="slidenum">
              <a:rPr lang="en-US" smtClean="0"/>
              <a:pPr>
                <a:defRPr/>
              </a:pPr>
              <a:t>3</a:t>
            </a:fld>
            <a:endParaRPr lang="en-US"/>
          </a:p>
        </p:txBody>
      </p:sp>
    </p:spTree>
    <p:extLst>
      <p:ext uri="{BB962C8B-B14F-4D97-AF65-F5344CB8AC3E}">
        <p14:creationId xmlns:p14="http://schemas.microsoft.com/office/powerpoint/2010/main" val="3868130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Exempel på typiska åtgärder</a:t>
            </a:r>
            <a:br>
              <a:rPr lang="sv-SE" dirty="0" smtClean="0"/>
            </a:br>
            <a:r>
              <a:rPr lang="sv-SE" dirty="0" smtClean="0"/>
              <a:t>Exempel på typiska resursfördelningsmodeller</a:t>
            </a:r>
          </a:p>
          <a:p>
            <a:r>
              <a:rPr lang="sv-SE" dirty="0" smtClean="0"/>
              <a:t>Beskriv</a:t>
            </a:r>
            <a:r>
              <a:rPr lang="sv-SE" baseline="0" dirty="0" smtClean="0"/>
              <a:t> hur resursfördelning typiskt följs upp</a:t>
            </a:r>
          </a:p>
          <a:p>
            <a:r>
              <a:rPr lang="sv-SE" baseline="0" dirty="0" smtClean="0"/>
              <a:t>Övergripande analys saknas hos många &gt; beslut om utvecklingsåtgärder saknas hos många</a:t>
            </a:r>
          </a:p>
          <a:p>
            <a:r>
              <a:rPr lang="sv-SE" baseline="0" dirty="0" smtClean="0"/>
              <a:t>Beskriv vilken typ av regional samverkan vi har sett</a:t>
            </a:r>
            <a:endParaRPr lang="sv-SE" dirty="0"/>
          </a:p>
        </p:txBody>
      </p:sp>
      <p:sp>
        <p:nvSpPr>
          <p:cNvPr id="4" name="Platshållare för bildnummer 3"/>
          <p:cNvSpPr>
            <a:spLocks noGrp="1"/>
          </p:cNvSpPr>
          <p:nvPr>
            <p:ph type="sldNum" sz="quarter" idx="10"/>
          </p:nvPr>
        </p:nvSpPr>
        <p:spPr/>
        <p:txBody>
          <a:bodyPr/>
          <a:lstStyle/>
          <a:p>
            <a:pPr>
              <a:defRPr/>
            </a:pPr>
            <a:fld id="{306B5BEC-FBD4-4200-AB2E-8A94ACB6B30E}" type="slidenum">
              <a:rPr lang="en-US" smtClean="0"/>
              <a:pPr>
                <a:defRPr/>
              </a:pPr>
              <a:t>4</a:t>
            </a:fld>
            <a:endParaRPr lang="en-US"/>
          </a:p>
        </p:txBody>
      </p:sp>
    </p:spTree>
    <p:extLst>
      <p:ext uri="{BB962C8B-B14F-4D97-AF65-F5344CB8AC3E}">
        <p14:creationId xmlns:p14="http://schemas.microsoft.com/office/powerpoint/2010/main" val="732963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effectLst/>
                <a:latin typeface="Arial" charset="0"/>
                <a:ea typeface="+mn-ea"/>
                <a:cs typeface="+mn-cs"/>
              </a:rPr>
              <a:t>Exempel på huvudmannens organisatoriska resurser: Omfördela resurser, dela kompetens mellan enheter, stödja skolenheterna genom centralt tillsatt personal. </a:t>
            </a:r>
          </a:p>
          <a:p>
            <a:r>
              <a:rPr lang="sv-SE" sz="1200" kern="1200" dirty="0" smtClean="0">
                <a:solidFill>
                  <a:schemeClr val="tx1"/>
                </a:solidFill>
                <a:effectLst/>
                <a:latin typeface="Arial" charset="0"/>
                <a:ea typeface="+mn-ea"/>
                <a:cs typeface="+mn-cs"/>
              </a:rPr>
              <a:t>Resultat i tidigare granskning: 70 procent av rektorerna i granskade skolor arbetat vid skolorna i mindre än fem år och många av dem mindre än ett år.</a:t>
            </a:r>
          </a:p>
          <a:p>
            <a:r>
              <a:rPr lang="sv-SE" sz="1200" kern="1200" dirty="0" smtClean="0">
                <a:solidFill>
                  <a:schemeClr val="tx1"/>
                </a:solidFill>
                <a:effectLst/>
                <a:latin typeface="Arial" charset="0"/>
                <a:ea typeface="+mn-ea"/>
                <a:cs typeface="+mn-cs"/>
              </a:rPr>
              <a:t>Bristande likvärdighet: vem</a:t>
            </a:r>
            <a:r>
              <a:rPr lang="sv-SE" sz="1200" kern="1200" baseline="0" dirty="0" smtClean="0">
                <a:solidFill>
                  <a:schemeClr val="tx1"/>
                </a:solidFill>
                <a:effectLst/>
                <a:latin typeface="Arial" charset="0"/>
                <a:ea typeface="+mn-ea"/>
                <a:cs typeface="+mn-cs"/>
              </a:rPr>
              <a:t> tar det övergripande likvärdighetsperspektivet om inte huvudmannen?</a:t>
            </a:r>
            <a:endParaRPr lang="sv-SE" dirty="0"/>
          </a:p>
        </p:txBody>
      </p:sp>
      <p:sp>
        <p:nvSpPr>
          <p:cNvPr id="4" name="Platshållare för bildnummer 3"/>
          <p:cNvSpPr>
            <a:spLocks noGrp="1"/>
          </p:cNvSpPr>
          <p:nvPr>
            <p:ph type="sldNum" sz="quarter" idx="10"/>
          </p:nvPr>
        </p:nvSpPr>
        <p:spPr/>
        <p:txBody>
          <a:bodyPr/>
          <a:lstStyle/>
          <a:p>
            <a:pPr>
              <a:defRPr/>
            </a:pPr>
            <a:fld id="{306B5BEC-FBD4-4200-AB2E-8A94ACB6B30E}" type="slidenum">
              <a:rPr lang="en-US" smtClean="0"/>
              <a:pPr>
                <a:defRPr/>
              </a:pPr>
              <a:t>5</a:t>
            </a:fld>
            <a:endParaRPr lang="en-US"/>
          </a:p>
        </p:txBody>
      </p:sp>
    </p:spTree>
    <p:extLst>
      <p:ext uri="{BB962C8B-B14F-4D97-AF65-F5344CB8AC3E}">
        <p14:creationId xmlns:p14="http://schemas.microsoft.com/office/powerpoint/2010/main" val="779693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En huvudman kan bland annat omfördela, dela kompetens mellan enheter och stödja skolenheterna genom centralt tillsatt personal. Rektorn har färre möjligheter att skapa stödfunktioner i sin organisation, även om det kan finnas. </a:t>
            </a:r>
          </a:p>
          <a:p>
            <a:endParaRPr lang="sv-SE" dirty="0" smtClean="0"/>
          </a:p>
          <a:p>
            <a:pPr marL="0" marR="0" lvl="0" indent="0" algn="l" defTabSz="914400" rtl="0" eaLnBrk="0" fontAlgn="base" latinLnBrk="0" hangingPunct="0">
              <a:lnSpc>
                <a:spcPct val="100000"/>
              </a:lnSpc>
              <a:spcBef>
                <a:spcPct val="0"/>
              </a:spcBef>
              <a:spcAft>
                <a:spcPct val="0"/>
              </a:spcAft>
              <a:buClrTx/>
              <a:buSzTx/>
              <a:buFontTx/>
              <a:buNone/>
              <a:tabLst/>
              <a:defRPr/>
            </a:pPr>
            <a:r>
              <a:rPr lang="sv-SE" dirty="0" smtClean="0"/>
              <a:t>Rektorsbyten: Eftersom det är en riskbild som finns hos många huvudmän, behöver huvudmännen verka för att skapa organisatoriska förutsättningar för att undvika att ackumulerad kunskap förloras vid rektorsbyten. Huvudmän med en transparent organisation, där kunskapsöverföringen mellan nivåerna i styrkedjan fungerar, har därmed bättre förutsättningar i det avseendet.</a:t>
            </a:r>
          </a:p>
          <a:p>
            <a:pPr marL="0" marR="0" lvl="0" indent="0" algn="l" defTabSz="914400" rtl="0" eaLnBrk="0" fontAlgn="base" latinLnBrk="0" hangingPunct="0">
              <a:lnSpc>
                <a:spcPct val="100000"/>
              </a:lnSpc>
              <a:spcBef>
                <a:spcPct val="0"/>
              </a:spcBef>
              <a:spcAft>
                <a:spcPct val="0"/>
              </a:spcAft>
              <a:buClrTx/>
              <a:buSzTx/>
              <a:buFontTx/>
              <a:buNone/>
              <a:tabLst/>
              <a:defRPr/>
            </a:pPr>
            <a:endParaRPr lang="sv-SE" dirty="0" smtClean="0"/>
          </a:p>
          <a:p>
            <a:pPr marL="0" marR="0" lvl="0" indent="0" algn="l" defTabSz="914400" rtl="0" eaLnBrk="0" fontAlgn="base" latinLnBrk="0" hangingPunct="0">
              <a:lnSpc>
                <a:spcPct val="100000"/>
              </a:lnSpc>
              <a:spcBef>
                <a:spcPct val="0"/>
              </a:spcBef>
              <a:spcAft>
                <a:spcPct val="0"/>
              </a:spcAft>
              <a:buClrTx/>
              <a:buSzTx/>
              <a:buFontTx/>
              <a:buNone/>
              <a:tabLst/>
              <a:defRPr/>
            </a:pPr>
            <a:r>
              <a:rPr lang="sv-SE" sz="1200" kern="1200" dirty="0" smtClean="0">
                <a:solidFill>
                  <a:schemeClr val="tx1"/>
                </a:solidFill>
                <a:effectLst/>
                <a:latin typeface="Arial" charset="0"/>
                <a:ea typeface="+mn-ea"/>
                <a:cs typeface="+mn-cs"/>
              </a:rPr>
              <a:t>Frågan om vilka beslut som ska fattas av rektor respektive huvudman är hos huvudmännen främst besvarad genom att identifiera vilka åtgärder huvudmannen utifrån sin organisatoriska kapacitet kan vidta för att stödja skolenheterna. </a:t>
            </a:r>
            <a:endParaRPr lang="sv-SE" dirty="0" smtClean="0"/>
          </a:p>
          <a:p>
            <a:endParaRPr lang="sv-SE" dirty="0"/>
          </a:p>
        </p:txBody>
      </p:sp>
      <p:sp>
        <p:nvSpPr>
          <p:cNvPr id="4" name="Platshållare för bildnummer 3"/>
          <p:cNvSpPr>
            <a:spLocks noGrp="1"/>
          </p:cNvSpPr>
          <p:nvPr>
            <p:ph type="sldNum" sz="quarter" idx="10"/>
          </p:nvPr>
        </p:nvSpPr>
        <p:spPr/>
        <p:txBody>
          <a:bodyPr/>
          <a:lstStyle/>
          <a:p>
            <a:pPr>
              <a:defRPr/>
            </a:pPr>
            <a:fld id="{306B5BEC-FBD4-4200-AB2E-8A94ACB6B30E}" type="slidenum">
              <a:rPr lang="en-US" smtClean="0"/>
              <a:pPr>
                <a:defRPr/>
              </a:pPr>
              <a:t>6</a:t>
            </a:fld>
            <a:endParaRPr lang="en-US"/>
          </a:p>
        </p:txBody>
      </p:sp>
    </p:spTree>
    <p:extLst>
      <p:ext uri="{BB962C8B-B14F-4D97-AF65-F5344CB8AC3E}">
        <p14:creationId xmlns:p14="http://schemas.microsoft.com/office/powerpoint/2010/main" val="10313377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pic>
        <p:nvPicPr>
          <p:cNvPr id="4" name="Bildobjekt 10" descr="ppt6.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27100" y="628650"/>
            <a:ext cx="8296275"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ubrik 1"/>
          <p:cNvSpPr>
            <a:spLocks noGrp="1"/>
          </p:cNvSpPr>
          <p:nvPr>
            <p:ph type="ctrTitle"/>
          </p:nvPr>
        </p:nvSpPr>
        <p:spPr>
          <a:xfrm>
            <a:off x="914400" y="3963600"/>
            <a:ext cx="8280000" cy="532800"/>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914400" y="4647600"/>
            <a:ext cx="8280000" cy="990000"/>
          </a:xfrm>
        </p:spPr>
        <p:txBody>
          <a:bodyPr/>
          <a:lstStyle>
            <a:lvl1pPr marL="0" indent="0" algn="l">
              <a:buNone/>
              <a:defRPr>
                <a:solidFill>
                  <a:srgbClr val="00B0F0"/>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spTree>
    <p:extLst>
      <p:ext uri="{BB962C8B-B14F-4D97-AF65-F5344CB8AC3E}">
        <p14:creationId xmlns:p14="http://schemas.microsoft.com/office/powerpoint/2010/main" val="218269472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Rectangle 13"/>
          <p:cNvSpPr>
            <a:spLocks noGrp="1" noChangeArrowheads="1"/>
          </p:cNvSpPr>
          <p:nvPr>
            <p:ph type="ftr" sz="quarter" idx="10"/>
          </p:nvPr>
        </p:nvSpPr>
        <p:spPr>
          <a:ln/>
        </p:spPr>
        <p:txBody>
          <a:bodyPr/>
          <a:lstStyle>
            <a:lvl1pPr>
              <a:defRPr/>
            </a:lvl1pPr>
          </a:lstStyle>
          <a:p>
            <a:pPr>
              <a:defRPr/>
            </a:pPr>
            <a:r>
              <a:rPr lang="sv-SE"/>
              <a:t>Här har vi sidfoten</a:t>
            </a:r>
          </a:p>
        </p:txBody>
      </p:sp>
      <p:sp>
        <p:nvSpPr>
          <p:cNvPr id="5" name="Rectangle 14"/>
          <p:cNvSpPr>
            <a:spLocks noGrp="1" noChangeArrowheads="1"/>
          </p:cNvSpPr>
          <p:nvPr>
            <p:ph type="dt" sz="half" idx="11"/>
          </p:nvPr>
        </p:nvSpPr>
        <p:spPr>
          <a:ln/>
        </p:spPr>
        <p:txBody>
          <a:bodyPr/>
          <a:lstStyle>
            <a:lvl1pPr>
              <a:defRPr/>
            </a:lvl1pPr>
          </a:lstStyle>
          <a:p>
            <a:pPr>
              <a:defRPr/>
            </a:pPr>
            <a:fld id="{B10D6963-FCE1-4A6D-A4DE-D4CB0DCED64C}" type="datetime1">
              <a:rPr lang="sv-SE" smtClean="0"/>
              <a:t>2020-08-24</a:t>
            </a:fld>
            <a:endParaRPr lang="sv-SE"/>
          </a:p>
        </p:txBody>
      </p:sp>
      <p:sp>
        <p:nvSpPr>
          <p:cNvPr id="6" name="Platshållare för bildnummer 9"/>
          <p:cNvSpPr>
            <a:spLocks noGrp="1"/>
          </p:cNvSpPr>
          <p:nvPr>
            <p:ph type="sldNum" sz="quarter" idx="12"/>
          </p:nvPr>
        </p:nvSpPr>
        <p:spPr/>
        <p:txBody>
          <a:bodyPr/>
          <a:lstStyle>
            <a:lvl1pPr>
              <a:defRPr/>
            </a:lvl1pPr>
          </a:lstStyle>
          <a:p>
            <a:pPr>
              <a:defRPr/>
            </a:pPr>
            <a:fld id="{95C52EEC-2E1A-4E5D-9552-099871FEB034}" type="slidenum">
              <a:rPr lang="en-US"/>
              <a:pPr>
                <a:defRPr/>
              </a:pPr>
              <a:t>‹#›</a:t>
            </a:fld>
            <a:endParaRPr lang="en-US" dirty="0"/>
          </a:p>
        </p:txBody>
      </p:sp>
    </p:spTree>
    <p:extLst>
      <p:ext uri="{BB962C8B-B14F-4D97-AF65-F5344CB8AC3E}">
        <p14:creationId xmlns:p14="http://schemas.microsoft.com/office/powerpoint/2010/main" val="173202138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bar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US"/>
          </a:p>
        </p:txBody>
      </p:sp>
      <p:sp>
        <p:nvSpPr>
          <p:cNvPr id="3" name="Rectangle 13"/>
          <p:cNvSpPr>
            <a:spLocks noGrp="1" noChangeArrowheads="1"/>
          </p:cNvSpPr>
          <p:nvPr>
            <p:ph type="ftr" sz="quarter" idx="10"/>
          </p:nvPr>
        </p:nvSpPr>
        <p:spPr>
          <a:ln/>
        </p:spPr>
        <p:txBody>
          <a:bodyPr/>
          <a:lstStyle>
            <a:lvl1pPr>
              <a:defRPr/>
            </a:lvl1pPr>
          </a:lstStyle>
          <a:p>
            <a:pPr>
              <a:defRPr/>
            </a:pPr>
            <a:r>
              <a:rPr lang="sv-SE"/>
              <a:t>Här har vi sidfoten</a:t>
            </a:r>
          </a:p>
        </p:txBody>
      </p:sp>
      <p:sp>
        <p:nvSpPr>
          <p:cNvPr id="4" name="Rectangle 14"/>
          <p:cNvSpPr>
            <a:spLocks noGrp="1" noChangeArrowheads="1"/>
          </p:cNvSpPr>
          <p:nvPr>
            <p:ph type="dt" sz="half" idx="11"/>
          </p:nvPr>
        </p:nvSpPr>
        <p:spPr>
          <a:ln/>
        </p:spPr>
        <p:txBody>
          <a:bodyPr/>
          <a:lstStyle>
            <a:lvl1pPr>
              <a:defRPr/>
            </a:lvl1pPr>
          </a:lstStyle>
          <a:p>
            <a:pPr>
              <a:defRPr/>
            </a:pPr>
            <a:fld id="{948DB309-44A2-4E00-BAEB-FE5885EA011F}" type="datetime1">
              <a:rPr lang="sv-SE" smtClean="0"/>
              <a:t>2020-08-24</a:t>
            </a:fld>
            <a:endParaRPr lang="sv-SE"/>
          </a:p>
        </p:txBody>
      </p:sp>
      <p:sp>
        <p:nvSpPr>
          <p:cNvPr id="5" name="Platshållare för bildnummer 9"/>
          <p:cNvSpPr>
            <a:spLocks noGrp="1"/>
          </p:cNvSpPr>
          <p:nvPr>
            <p:ph type="sldNum" sz="quarter" idx="12"/>
          </p:nvPr>
        </p:nvSpPr>
        <p:spPr/>
        <p:txBody>
          <a:bodyPr/>
          <a:lstStyle>
            <a:lvl1pPr>
              <a:defRPr/>
            </a:lvl1pPr>
          </a:lstStyle>
          <a:p>
            <a:pPr>
              <a:defRPr/>
            </a:pPr>
            <a:fld id="{6D2ACE79-E35C-42C1-81D9-5A1A24FC2AAD}" type="slidenum">
              <a:rPr lang="en-US"/>
              <a:pPr>
                <a:defRPr/>
              </a:pPr>
              <a:t>‹#›</a:t>
            </a:fld>
            <a:endParaRPr lang="en-US" dirty="0"/>
          </a:p>
        </p:txBody>
      </p:sp>
    </p:spTree>
    <p:extLst>
      <p:ext uri="{BB962C8B-B14F-4D97-AF65-F5344CB8AC3E}">
        <p14:creationId xmlns:p14="http://schemas.microsoft.com/office/powerpoint/2010/main" val="62822924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
        <p:nvSpPr>
          <p:cNvPr id="2" name="Rectangle 13"/>
          <p:cNvSpPr>
            <a:spLocks noGrp="1" noChangeArrowheads="1"/>
          </p:cNvSpPr>
          <p:nvPr>
            <p:ph type="ftr" sz="quarter" idx="10"/>
          </p:nvPr>
        </p:nvSpPr>
        <p:spPr>
          <a:ln/>
        </p:spPr>
        <p:txBody>
          <a:bodyPr/>
          <a:lstStyle>
            <a:lvl1pPr>
              <a:defRPr/>
            </a:lvl1pPr>
          </a:lstStyle>
          <a:p>
            <a:pPr>
              <a:defRPr/>
            </a:pPr>
            <a:r>
              <a:rPr lang="sv-SE"/>
              <a:t>Här har vi sidfoten</a:t>
            </a:r>
          </a:p>
        </p:txBody>
      </p:sp>
      <p:sp>
        <p:nvSpPr>
          <p:cNvPr id="3" name="Rectangle 14"/>
          <p:cNvSpPr>
            <a:spLocks noGrp="1" noChangeArrowheads="1"/>
          </p:cNvSpPr>
          <p:nvPr>
            <p:ph type="dt" sz="half" idx="11"/>
          </p:nvPr>
        </p:nvSpPr>
        <p:spPr>
          <a:ln/>
        </p:spPr>
        <p:txBody>
          <a:bodyPr/>
          <a:lstStyle>
            <a:lvl1pPr>
              <a:defRPr/>
            </a:lvl1pPr>
          </a:lstStyle>
          <a:p>
            <a:pPr>
              <a:defRPr/>
            </a:pPr>
            <a:fld id="{C5C12E05-16D8-4D39-953D-71F215F3C3FB}" type="datetime1">
              <a:rPr lang="sv-SE" smtClean="0"/>
              <a:t>2020-08-24</a:t>
            </a:fld>
            <a:endParaRPr lang="sv-SE"/>
          </a:p>
        </p:txBody>
      </p:sp>
      <p:sp>
        <p:nvSpPr>
          <p:cNvPr id="4" name="Platshållare för bildnummer 9"/>
          <p:cNvSpPr>
            <a:spLocks noGrp="1"/>
          </p:cNvSpPr>
          <p:nvPr>
            <p:ph type="sldNum" sz="quarter" idx="12"/>
          </p:nvPr>
        </p:nvSpPr>
        <p:spPr/>
        <p:txBody>
          <a:bodyPr/>
          <a:lstStyle>
            <a:lvl1pPr>
              <a:defRPr/>
            </a:lvl1pPr>
          </a:lstStyle>
          <a:p>
            <a:pPr>
              <a:defRPr/>
            </a:pPr>
            <a:fld id="{361BDFDE-A1D8-4AA1-910E-2B81EB8C26B9}" type="slidenum">
              <a:rPr lang="en-US"/>
              <a:pPr>
                <a:defRPr/>
              </a:pPr>
              <a:t>‹#›</a:t>
            </a:fld>
            <a:endParaRPr lang="en-US" dirty="0"/>
          </a:p>
        </p:txBody>
      </p:sp>
    </p:spTree>
    <p:extLst>
      <p:ext uri="{BB962C8B-B14F-4D97-AF65-F5344CB8AC3E}">
        <p14:creationId xmlns:p14="http://schemas.microsoft.com/office/powerpoint/2010/main" val="79047482"/>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914400" y="774700"/>
            <a:ext cx="8280400"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8100" tIns="38100" rIns="38100" bIns="38100" numCol="1" anchor="t" anchorCtr="0" compatLnSpc="1">
            <a:prstTxWarp prst="textNoShape">
              <a:avLst/>
            </a:prstTxWarp>
          </a:bodyPr>
          <a:lstStyle/>
          <a:p>
            <a:pPr lvl="0"/>
            <a:r>
              <a:rPr lang="en-US" smtClean="0"/>
              <a:t>Klicka här för att ändra format</a:t>
            </a:r>
          </a:p>
        </p:txBody>
      </p:sp>
      <p:sp>
        <p:nvSpPr>
          <p:cNvPr id="1027" name="Rectangle 4"/>
          <p:cNvSpPr>
            <a:spLocks noGrp="1" noChangeArrowheads="1"/>
          </p:cNvSpPr>
          <p:nvPr>
            <p:ph type="body" idx="1"/>
          </p:nvPr>
        </p:nvSpPr>
        <p:spPr bwMode="auto">
          <a:xfrm>
            <a:off x="914400" y="2057400"/>
            <a:ext cx="8280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8100" tIns="38100" rIns="38100" bIns="38100" numCol="1" anchor="t" anchorCtr="0" compatLnSpc="1">
            <a:prstTxWarp prst="textNoShape">
              <a:avLst/>
            </a:prstTxWarp>
          </a:bodyPr>
          <a:lstStyle/>
          <a:p>
            <a:pPr lvl="0"/>
            <a:r>
              <a:rPr lang="en-US" smtClean="0"/>
              <a:t>Klicka här för att ändra format på bakgrundstexten</a:t>
            </a:r>
          </a:p>
          <a:p>
            <a:pPr lvl="1"/>
            <a:r>
              <a:rPr lang="en-US" smtClean="0"/>
              <a:t>Nivå två</a:t>
            </a:r>
          </a:p>
          <a:p>
            <a:pPr lvl="2"/>
            <a:r>
              <a:rPr lang="en-US" smtClean="0"/>
              <a:t>Nivå tre</a:t>
            </a:r>
          </a:p>
          <a:p>
            <a:pPr lvl="3"/>
            <a:r>
              <a:rPr lang="en-US" smtClean="0"/>
              <a:t>Nivå fyra</a:t>
            </a:r>
          </a:p>
          <a:p>
            <a:pPr lvl="4"/>
            <a:r>
              <a:rPr lang="en-US" smtClean="0"/>
              <a:t>Nivå fem</a:t>
            </a:r>
          </a:p>
        </p:txBody>
      </p:sp>
      <p:sp>
        <p:nvSpPr>
          <p:cNvPr id="20490" name="Line 10"/>
          <p:cNvSpPr>
            <a:spLocks noChangeShapeType="1"/>
          </p:cNvSpPr>
          <p:nvPr/>
        </p:nvSpPr>
        <p:spPr bwMode="auto">
          <a:xfrm>
            <a:off x="914400" y="609600"/>
            <a:ext cx="8305800" cy="0"/>
          </a:xfrm>
          <a:prstGeom prst="line">
            <a:avLst/>
          </a:prstGeom>
          <a:noFill/>
          <a:ln w="38100">
            <a:solidFill>
              <a:srgbClr val="00B0F0"/>
            </a:solidFill>
            <a:round/>
            <a:headEnd/>
            <a:tailEnd/>
          </a:ln>
          <a:effectLst/>
        </p:spPr>
        <p:txBody>
          <a:bodyPr wrap="none" anchor="ctr"/>
          <a:lstStyle/>
          <a:p>
            <a:pPr>
              <a:spcBef>
                <a:spcPts val="1800"/>
              </a:spcBef>
              <a:buSzPct val="171000"/>
              <a:defRPr/>
            </a:pPr>
            <a:endParaRPr lang="sv-SE">
              <a:latin typeface="Arial" charset="0"/>
              <a:ea typeface="ヒラギノ角ゴ Pro W3" pitchFamily="84" charset="-128"/>
              <a:cs typeface="+mn-cs"/>
              <a:sym typeface="Gill Sans" pitchFamily="84" charset="0"/>
            </a:endParaRPr>
          </a:p>
        </p:txBody>
      </p:sp>
      <p:sp>
        <p:nvSpPr>
          <p:cNvPr id="20491" name="Line 11"/>
          <p:cNvSpPr>
            <a:spLocks noChangeShapeType="1"/>
          </p:cNvSpPr>
          <p:nvPr/>
        </p:nvSpPr>
        <p:spPr bwMode="auto">
          <a:xfrm>
            <a:off x="914400" y="6324600"/>
            <a:ext cx="8305800" cy="0"/>
          </a:xfrm>
          <a:prstGeom prst="line">
            <a:avLst/>
          </a:prstGeom>
          <a:noFill/>
          <a:ln w="12700">
            <a:solidFill>
              <a:srgbClr val="808080"/>
            </a:solidFill>
            <a:round/>
            <a:headEnd/>
            <a:tailEnd/>
          </a:ln>
          <a:effectLst/>
        </p:spPr>
        <p:txBody>
          <a:bodyPr wrap="none" anchor="ctr"/>
          <a:lstStyle/>
          <a:p>
            <a:pPr>
              <a:spcBef>
                <a:spcPts val="1800"/>
              </a:spcBef>
              <a:buSzPct val="171000"/>
              <a:defRPr/>
            </a:pPr>
            <a:endParaRPr lang="sv-SE">
              <a:latin typeface="Arial" charset="0"/>
              <a:ea typeface="ヒラギノ角ゴ Pro W3" pitchFamily="84" charset="-128"/>
              <a:cs typeface="+mn-cs"/>
              <a:sym typeface="Gill Sans" pitchFamily="84" charset="0"/>
            </a:endParaRPr>
          </a:p>
        </p:txBody>
      </p:sp>
      <p:sp>
        <p:nvSpPr>
          <p:cNvPr id="20493" name="Rectangle 13"/>
          <p:cNvSpPr>
            <a:spLocks noGrp="1" noChangeArrowheads="1"/>
          </p:cNvSpPr>
          <p:nvPr>
            <p:ph type="ftr" sz="quarter" idx="3"/>
          </p:nvPr>
        </p:nvSpPr>
        <p:spPr bwMode="auto">
          <a:xfrm>
            <a:off x="2209800" y="6553200"/>
            <a:ext cx="4298950" cy="533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ts val="1800"/>
              </a:spcBef>
              <a:buSzPct val="171000"/>
              <a:defRPr sz="1400">
                <a:solidFill>
                  <a:schemeClr val="bg2"/>
                </a:solidFill>
                <a:latin typeface="Arial" charset="0"/>
                <a:ea typeface="ヒラギノ角ゴ Pro W3" pitchFamily="84" charset="-128"/>
                <a:cs typeface="+mn-cs"/>
                <a:sym typeface="Gill Sans" pitchFamily="84" charset="0"/>
              </a:defRPr>
            </a:lvl1pPr>
          </a:lstStyle>
          <a:p>
            <a:pPr>
              <a:defRPr/>
            </a:pPr>
            <a:r>
              <a:rPr lang="sv-SE"/>
              <a:t>Här har vi sidfoten</a:t>
            </a:r>
          </a:p>
        </p:txBody>
      </p:sp>
      <p:sp>
        <p:nvSpPr>
          <p:cNvPr id="20494" name="Rectangle 14"/>
          <p:cNvSpPr>
            <a:spLocks noGrp="1" noChangeArrowheads="1"/>
          </p:cNvSpPr>
          <p:nvPr>
            <p:ph type="dt" sz="half" idx="2"/>
          </p:nvPr>
        </p:nvSpPr>
        <p:spPr bwMode="auto">
          <a:xfrm>
            <a:off x="838200" y="6553200"/>
            <a:ext cx="1295400" cy="533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ts val="1800"/>
              </a:spcBef>
              <a:buSzPct val="171000"/>
              <a:defRPr sz="1400">
                <a:solidFill>
                  <a:schemeClr val="bg2"/>
                </a:solidFill>
                <a:latin typeface="Arial" charset="0"/>
                <a:ea typeface="ヒラギノ角ゴ Pro W3" pitchFamily="84" charset="-128"/>
                <a:cs typeface="+mn-cs"/>
                <a:sym typeface="Gill Sans" pitchFamily="84" charset="0"/>
              </a:defRPr>
            </a:lvl1pPr>
          </a:lstStyle>
          <a:p>
            <a:pPr>
              <a:defRPr/>
            </a:pPr>
            <a:fld id="{1B6E5D42-9AF2-4E75-91BA-7E22F2DC77A2}" type="datetime1">
              <a:rPr lang="sv-SE" smtClean="0"/>
              <a:t>2020-08-24</a:t>
            </a:fld>
            <a:endParaRPr lang="sv-SE"/>
          </a:p>
        </p:txBody>
      </p:sp>
      <p:pic>
        <p:nvPicPr>
          <p:cNvPr id="1032" name="Picture 16" descr="skolinspektionen_pp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39000" y="6553200"/>
            <a:ext cx="19796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Platshållare för bildnummer 9"/>
          <p:cNvSpPr>
            <a:spLocks noGrp="1"/>
          </p:cNvSpPr>
          <p:nvPr>
            <p:ph type="sldNum" sz="quarter" idx="4"/>
          </p:nvPr>
        </p:nvSpPr>
        <p:spPr>
          <a:xfrm>
            <a:off x="6223000" y="6667500"/>
            <a:ext cx="512763" cy="404813"/>
          </a:xfrm>
          <a:prstGeom prst="rect">
            <a:avLst/>
          </a:prstGeom>
        </p:spPr>
        <p:txBody>
          <a:bodyPr vert="horz" lIns="91440" tIns="45720" rIns="91440" bIns="45720" rtlCol="0" anchor="b"/>
          <a:lstStyle>
            <a:lvl1pPr algn="r">
              <a:defRPr sz="1200">
                <a:solidFill>
                  <a:schemeClr val="tx1">
                    <a:tint val="75000"/>
                  </a:schemeClr>
                </a:solidFill>
              </a:defRPr>
            </a:lvl1pPr>
          </a:lstStyle>
          <a:p>
            <a:pPr>
              <a:defRPr/>
            </a:pPr>
            <a:fld id="{129D3383-449B-4D29-8FF8-A2D33FA8672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78" r:id="rId1"/>
    <p:sldLayoutId id="2147483675" r:id="rId2"/>
    <p:sldLayoutId id="2147483676" r:id="rId3"/>
    <p:sldLayoutId id="2147483677" r:id="rId4"/>
  </p:sldLayoutIdLst>
  <p:transition/>
  <p:timing>
    <p:tnLst>
      <p:par>
        <p:cTn id="1" dur="indefinite" restart="never" nodeType="tmRoot"/>
      </p:par>
    </p:tnLst>
  </p:timing>
  <p:hf hdr="0" ftr="0" dt="0"/>
  <p:txStyles>
    <p:titleStyle>
      <a:lvl1pPr algn="l" rtl="0" eaLnBrk="1" fontAlgn="base" hangingPunct="1">
        <a:lnSpc>
          <a:spcPct val="90000"/>
        </a:lnSpc>
        <a:spcBef>
          <a:spcPct val="0"/>
        </a:spcBef>
        <a:spcAft>
          <a:spcPct val="0"/>
        </a:spcAft>
        <a:defRPr sz="3000">
          <a:solidFill>
            <a:srgbClr val="00B0F0"/>
          </a:solidFill>
          <a:latin typeface="+mj-lt"/>
          <a:ea typeface="+mj-ea"/>
          <a:cs typeface="ヒラギノ角ゴ Pro W6"/>
        </a:defRPr>
      </a:lvl1pPr>
      <a:lvl2pPr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cs typeface="ヒラギノ角ゴ Pro W6"/>
        </a:defRPr>
      </a:lvl2pPr>
      <a:lvl3pPr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cs typeface="ヒラギノ角ゴ Pro W6"/>
        </a:defRPr>
      </a:lvl3pPr>
      <a:lvl4pPr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cs typeface="ヒラギノ角ゴ Pro W6"/>
        </a:defRPr>
      </a:lvl4pPr>
      <a:lvl5pPr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cs typeface="ヒラギノ角ゴ Pro W6"/>
        </a:defRPr>
      </a:lvl5pPr>
      <a:lvl6pPr marL="457200"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defRPr>
      </a:lvl6pPr>
      <a:lvl7pPr marL="914400"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defRPr>
      </a:lvl7pPr>
      <a:lvl8pPr marL="1371600"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defRPr>
      </a:lvl8pPr>
      <a:lvl9pPr marL="1828800"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defRPr>
      </a:lvl9pPr>
    </p:titleStyle>
    <p:bodyStyle>
      <a:lvl1pPr marL="342900" indent="-342900" algn="l" rtl="0" eaLnBrk="1" fontAlgn="base" hangingPunct="1">
        <a:spcBef>
          <a:spcPts val="1800"/>
        </a:spcBef>
        <a:spcAft>
          <a:spcPct val="0"/>
        </a:spcAft>
        <a:defRPr>
          <a:solidFill>
            <a:schemeClr val="tx1"/>
          </a:solidFill>
          <a:latin typeface="+mn-lt"/>
          <a:ea typeface="+mn-ea"/>
          <a:cs typeface="ヒラギノ角ゴ Pro W3"/>
        </a:defRPr>
      </a:lvl1pPr>
      <a:lvl2pPr marL="419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mn-lt"/>
          <a:ea typeface="+mn-ea"/>
          <a:cs typeface="ヒラギノ角ゴ Pro W3"/>
        </a:defRPr>
      </a:lvl2pPr>
      <a:lvl3pPr marL="673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mn-lt"/>
          <a:ea typeface="+mn-ea"/>
          <a:cs typeface="ヒラギノ角ゴ Pro W3"/>
        </a:defRPr>
      </a:lvl3pPr>
      <a:lvl4pPr marL="927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mn-lt"/>
          <a:ea typeface="+mn-ea"/>
          <a:cs typeface="ヒラギノ角ゴ Pro W3"/>
        </a:defRPr>
      </a:lvl4pPr>
      <a:lvl5pPr marL="1181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mn-lt"/>
          <a:ea typeface="+mn-ea"/>
          <a:cs typeface="ヒラギノ角ゴ Pro W3"/>
        </a:defRPr>
      </a:lvl5pPr>
      <a:lvl6pPr marL="16383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6pPr>
      <a:lvl7pPr marL="20955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7pPr>
      <a:lvl8pPr marL="25527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8pPr>
      <a:lvl9pPr marL="30099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ubrik 1"/>
          <p:cNvSpPr>
            <a:spLocks noGrp="1"/>
          </p:cNvSpPr>
          <p:nvPr>
            <p:ph type="ctrTitle"/>
          </p:nvPr>
        </p:nvSpPr>
        <p:spPr>
          <a:xfrm>
            <a:off x="914400" y="3963988"/>
            <a:ext cx="8280400" cy="531812"/>
          </a:xfrm>
        </p:spPr>
        <p:txBody>
          <a:bodyPr/>
          <a:lstStyle/>
          <a:p>
            <a:pPr lvl="0" eaLnBrk="0" hangingPunct="0">
              <a:lnSpc>
                <a:spcPct val="100000"/>
              </a:lnSpc>
            </a:pPr>
            <a:r>
              <a:rPr lang="sv-SE" altLang="sv-SE" sz="4000" dirty="0">
                <a:solidFill>
                  <a:srgbClr val="0070C0"/>
                </a:solidFill>
                <a:latin typeface="Calibri Light" panose="020F0302020204030204" pitchFamily="34" charset="0"/>
                <a:ea typeface="Times New Roman" panose="02020603050405020304" pitchFamily="18" charset="0"/>
                <a:cs typeface="Calibri Light" panose="020F0302020204030204" pitchFamily="34" charset="0"/>
              </a:rPr>
              <a:t>Kommuners styrning av gymnasieskolan</a:t>
            </a:r>
            <a:endParaRPr lang="sv-SE" altLang="sv-SE" sz="2000" dirty="0">
              <a:solidFill>
                <a:srgbClr val="0070C0"/>
              </a:solidFill>
              <a:latin typeface="Arial" panose="020B0604020202020204" pitchFamily="34" charset="0"/>
            </a:endParaRPr>
          </a:p>
        </p:txBody>
      </p:sp>
      <p:sp>
        <p:nvSpPr>
          <p:cNvPr id="3075" name="Underrubrik 2"/>
          <p:cNvSpPr>
            <a:spLocks noGrp="1"/>
          </p:cNvSpPr>
          <p:nvPr>
            <p:ph type="subTitle" idx="1"/>
          </p:nvPr>
        </p:nvSpPr>
        <p:spPr>
          <a:xfrm>
            <a:off x="914400" y="4648200"/>
            <a:ext cx="8280400" cy="989013"/>
          </a:xfrm>
        </p:spPr>
        <p:txBody>
          <a:bodyPr/>
          <a:lstStyle/>
          <a:p>
            <a:pPr lvl="0" eaLnBrk="0" hangingPunct="0">
              <a:spcBef>
                <a:spcPct val="0"/>
              </a:spcBef>
            </a:pPr>
            <a:r>
              <a:rPr lang="sv-SE" altLang="sv-SE" sz="2400" dirty="0">
                <a:solidFill>
                  <a:srgbClr val="0070C0"/>
                </a:solidFill>
                <a:latin typeface="Calibri Light" panose="020F0302020204030204" pitchFamily="34" charset="0"/>
                <a:ea typeface="Times New Roman" panose="02020603050405020304" pitchFamily="18" charset="0"/>
                <a:cs typeface="Calibri Light" panose="020F0302020204030204" pitchFamily="34" charset="0"/>
              </a:rPr>
              <a:t>Ger kommunerna alla elever möjlighet att nå målen?</a:t>
            </a:r>
            <a:endParaRPr lang="sv-SE" altLang="sv-SE" sz="2000" dirty="0">
              <a:solidFill>
                <a:srgbClr val="0070C0"/>
              </a:solidFill>
              <a:latin typeface="Arial" panose="020B0604020202020204" pitchFamily="34" charset="0"/>
            </a:endParaRPr>
          </a:p>
        </p:txBody>
      </p:sp>
      <p:sp>
        <p:nvSpPr>
          <p:cNvPr id="2" name="textruta 1"/>
          <p:cNvSpPr txBox="1"/>
          <p:nvPr/>
        </p:nvSpPr>
        <p:spPr>
          <a:xfrm>
            <a:off x="914400" y="6474296"/>
            <a:ext cx="4968552" cy="338554"/>
          </a:xfrm>
          <a:prstGeom prst="rect">
            <a:avLst/>
          </a:prstGeom>
          <a:noFill/>
        </p:spPr>
        <p:txBody>
          <a:bodyPr wrap="square" rtlCol="0">
            <a:spAutoFit/>
          </a:bodyPr>
          <a:lstStyle/>
          <a:p>
            <a:r>
              <a:rPr lang="sv-SE" sz="1600" dirty="0" smtClean="0">
                <a:solidFill>
                  <a:srgbClr val="0070C0"/>
                </a:solidFill>
              </a:rPr>
              <a:t>Projektledare och rapportskribent Karin Lindqvist</a:t>
            </a:r>
          </a:p>
        </p:txBody>
      </p:sp>
      <p:pic>
        <p:nvPicPr>
          <p:cNvPr id="7" name="Picture 7" descr="ppt_bil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609600"/>
            <a:ext cx="8305800" cy="319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115783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sz="3800" dirty="0" smtClean="0">
                <a:solidFill>
                  <a:srgbClr val="0070C0"/>
                </a:solidFill>
              </a:rPr>
              <a:t/>
            </a:r>
            <a:br>
              <a:rPr lang="sv-SE" sz="3800" dirty="0" smtClean="0">
                <a:solidFill>
                  <a:srgbClr val="0070C0"/>
                </a:solidFill>
              </a:rPr>
            </a:br>
            <a:r>
              <a:rPr lang="sv-SE" sz="3600" dirty="0" smtClean="0">
                <a:solidFill>
                  <a:srgbClr val="0070C0"/>
                </a:solidFill>
              </a:rPr>
              <a:t>Granskningens problembild</a:t>
            </a:r>
            <a:endParaRPr lang="sv-SE" sz="3600" dirty="0">
              <a:solidFill>
                <a:srgbClr val="0070C0"/>
              </a:solidFill>
            </a:endParaRPr>
          </a:p>
        </p:txBody>
      </p:sp>
      <p:sp>
        <p:nvSpPr>
          <p:cNvPr id="3" name="Platshållare för innehåll 2"/>
          <p:cNvSpPr>
            <a:spLocks noGrp="1"/>
          </p:cNvSpPr>
          <p:nvPr>
            <p:ph idx="1"/>
          </p:nvPr>
        </p:nvSpPr>
        <p:spPr>
          <a:xfrm>
            <a:off x="969264" y="2081808"/>
            <a:ext cx="8280400" cy="4038600"/>
          </a:xfrm>
        </p:spPr>
        <p:txBody>
          <a:bodyPr/>
          <a:lstStyle/>
          <a:p>
            <a:pPr>
              <a:buFont typeface="Arial" panose="020B0604020202020204" pitchFamily="34" charset="0"/>
              <a:buChar char="•"/>
            </a:pPr>
            <a:r>
              <a:rPr lang="sv-SE" dirty="0" smtClean="0"/>
              <a:t>Omkring </a:t>
            </a:r>
            <a:r>
              <a:rPr lang="sv-SE" dirty="0"/>
              <a:t>30 procent av eleverna vid yrkesprogram når inte kraven för </a:t>
            </a:r>
            <a:r>
              <a:rPr lang="sv-SE" dirty="0" smtClean="0"/>
              <a:t>gymnasieexamen. </a:t>
            </a:r>
            <a:r>
              <a:rPr lang="sv-SE" dirty="0"/>
              <a:t>A</a:t>
            </a:r>
            <a:r>
              <a:rPr lang="sv-SE" dirty="0" smtClean="0"/>
              <a:t>ntalet </a:t>
            </a:r>
            <a:r>
              <a:rPr lang="sv-SE" dirty="0"/>
              <a:t>elever vid introduktionsprogram har ökat. </a:t>
            </a:r>
            <a:endParaRPr lang="sv-SE" dirty="0" smtClean="0"/>
          </a:p>
          <a:p>
            <a:pPr>
              <a:buFont typeface="Arial" panose="020B0604020202020204" pitchFamily="34" charset="0"/>
              <a:buChar char="•"/>
            </a:pPr>
            <a:r>
              <a:rPr lang="sv-SE" dirty="0" smtClean="0"/>
              <a:t>Otillräcklig uppföljning av gymnasial utbildning på övergripande nivå.</a:t>
            </a:r>
          </a:p>
          <a:p>
            <a:pPr>
              <a:buFont typeface="Arial" panose="020B0604020202020204" pitchFamily="34" charset="0"/>
              <a:buChar char="•"/>
            </a:pPr>
            <a:r>
              <a:rPr lang="sv-SE" dirty="0" smtClean="0"/>
              <a:t>Fokus på grundskolan, gymnasieskolan som </a:t>
            </a:r>
            <a:r>
              <a:rPr lang="sv-SE" dirty="0"/>
              <a:t>självständiga </a:t>
            </a:r>
            <a:r>
              <a:rPr lang="sv-SE" dirty="0" smtClean="0"/>
              <a:t>enheter och ett kvardröjande synsätt på ”urvalsskola”. </a:t>
            </a:r>
          </a:p>
          <a:p>
            <a:pPr>
              <a:buFont typeface="Arial" panose="020B0604020202020204" pitchFamily="34" charset="0"/>
              <a:buChar char="•"/>
            </a:pPr>
            <a:r>
              <a:rPr lang="sv-SE" dirty="0" smtClean="0"/>
              <a:t>I </a:t>
            </a:r>
            <a:r>
              <a:rPr lang="sv-SE" dirty="0"/>
              <a:t>många kommuner är elevunderlaget lågt och tillgång till lärarkompetens </a:t>
            </a:r>
            <a:r>
              <a:rPr lang="sv-SE" dirty="0" smtClean="0"/>
              <a:t>saknas - svårt </a:t>
            </a:r>
            <a:r>
              <a:rPr lang="sv-SE" dirty="0"/>
              <a:t>att erbjuda ett brett urval </a:t>
            </a:r>
            <a:r>
              <a:rPr lang="sv-SE" dirty="0" smtClean="0"/>
              <a:t>nationella program.</a:t>
            </a:r>
            <a:r>
              <a:rPr lang="sv-SE" sz="2400" b="1" i="1" dirty="0"/>
              <a:t/>
            </a:r>
            <a:br>
              <a:rPr lang="sv-SE" sz="2400" b="1" i="1" dirty="0"/>
            </a:br>
            <a:endParaRPr lang="sv-SE" sz="2400" b="1" i="1" dirty="0"/>
          </a:p>
        </p:txBody>
      </p:sp>
    </p:spTree>
    <p:extLst>
      <p:ext uri="{BB962C8B-B14F-4D97-AF65-F5344CB8AC3E}">
        <p14:creationId xmlns:p14="http://schemas.microsoft.com/office/powerpoint/2010/main" val="392900160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400720" y="281608"/>
            <a:ext cx="8280400" cy="1130300"/>
          </a:xfrm>
        </p:spPr>
        <p:txBody>
          <a:bodyPr/>
          <a:lstStyle/>
          <a:p>
            <a:pPr algn="ctr"/>
            <a:r>
              <a:rPr lang="sv-SE" sz="3800" dirty="0" smtClean="0">
                <a:solidFill>
                  <a:srgbClr val="0070C0"/>
                </a:solidFill>
              </a:rPr>
              <a:t/>
            </a:r>
            <a:br>
              <a:rPr lang="sv-SE" sz="3800" dirty="0" smtClean="0">
                <a:solidFill>
                  <a:srgbClr val="0070C0"/>
                </a:solidFill>
              </a:rPr>
            </a:br>
            <a:r>
              <a:rPr lang="sv-SE" sz="3800" dirty="0" smtClean="0">
                <a:solidFill>
                  <a:srgbClr val="0070C0"/>
                </a:solidFill>
              </a:rPr>
              <a:t>Skolans styrkedja</a:t>
            </a:r>
            <a:endParaRPr lang="sv-SE" sz="3800" dirty="0">
              <a:solidFill>
                <a:srgbClr val="0070C0"/>
              </a:solidFill>
            </a:endParaRPr>
          </a:p>
        </p:txBody>
      </p:sp>
      <p:sp>
        <p:nvSpPr>
          <p:cNvPr id="3" name="Platshållare för innehåll 2"/>
          <p:cNvSpPr>
            <a:spLocks noGrp="1"/>
          </p:cNvSpPr>
          <p:nvPr>
            <p:ph idx="1"/>
          </p:nvPr>
        </p:nvSpPr>
        <p:spPr>
          <a:xfrm>
            <a:off x="969264" y="2081808"/>
            <a:ext cx="8280400" cy="4038600"/>
          </a:xfrm>
        </p:spPr>
        <p:txBody>
          <a:bodyPr/>
          <a:lstStyle/>
          <a:p>
            <a:pPr marL="0" indent="0">
              <a:spcBef>
                <a:spcPts val="0"/>
              </a:spcBef>
            </a:pPr>
            <a:endParaRPr lang="sv-SE" sz="2000" dirty="0" smtClean="0"/>
          </a:p>
          <a:p>
            <a:pPr>
              <a:spcBef>
                <a:spcPts val="0"/>
              </a:spcBef>
              <a:buFont typeface="Arial" panose="020B0604020202020204" pitchFamily="34" charset="0"/>
              <a:buChar char="•"/>
            </a:pPr>
            <a:endParaRPr lang="sv-SE" sz="2000" dirty="0" smtClean="0"/>
          </a:p>
        </p:txBody>
      </p:sp>
      <p:sp>
        <p:nvSpPr>
          <p:cNvPr id="4" name="Bildtext ned 3"/>
          <p:cNvSpPr/>
          <p:nvPr/>
        </p:nvSpPr>
        <p:spPr bwMode="auto">
          <a:xfrm>
            <a:off x="4287911" y="1812863"/>
            <a:ext cx="3740870" cy="2357178"/>
          </a:xfrm>
          <a:prstGeom prst="downArrowCallout">
            <a:avLst/>
          </a:prstGeom>
          <a:solidFill>
            <a:srgbClr val="92D05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spcBef>
                <a:spcPts val="0"/>
              </a:spcBef>
              <a:buSzPct val="171000"/>
            </a:pPr>
            <a:r>
              <a:rPr kumimoji="0" lang="sv-SE" sz="1800" b="1" i="0" u="none" strike="noStrike" cap="none" normalizeH="0" baseline="0" dirty="0" smtClean="0">
                <a:ln>
                  <a:noFill/>
                </a:ln>
                <a:solidFill>
                  <a:schemeClr val="bg1"/>
                </a:solidFill>
                <a:effectLst/>
                <a:latin typeface="Arial" charset="0"/>
                <a:ea typeface="ヒラギノ角ゴ Pro W3" pitchFamily="84" charset="-128"/>
                <a:sym typeface="Gill Sans" pitchFamily="84" charset="0"/>
              </a:rPr>
              <a:t>Statlig </a:t>
            </a:r>
            <a:r>
              <a:rPr lang="sv-SE" sz="1800" b="1" dirty="0">
                <a:latin typeface="Arial" charset="0"/>
                <a:ea typeface="ヒラギノ角ゴ Pro W3" pitchFamily="84" charset="-128"/>
                <a:sym typeface="Gill Sans" pitchFamily="84" charset="0"/>
              </a:rPr>
              <a:t>styrning –</a:t>
            </a:r>
            <a:r>
              <a:rPr kumimoji="0" lang="sv-SE" sz="1800" b="1" i="0" u="none" strike="noStrike" cap="none" normalizeH="0" dirty="0" smtClean="0">
                <a:ln>
                  <a:noFill/>
                </a:ln>
                <a:solidFill>
                  <a:schemeClr val="bg1"/>
                </a:solidFill>
                <a:effectLst/>
                <a:latin typeface="Arial" charset="0"/>
                <a:ea typeface="ヒラギノ角ゴ Pro W3" pitchFamily="84" charset="-128"/>
                <a:sym typeface="Gill Sans" pitchFamily="84" charset="0"/>
              </a:rPr>
              <a:t> </a:t>
            </a:r>
            <a:r>
              <a:rPr lang="sv-SE" sz="1800" b="1" dirty="0">
                <a:latin typeface="Arial" charset="0"/>
                <a:ea typeface="ヒラギノ角ゴ Pro W3" pitchFamily="84" charset="-128"/>
                <a:sym typeface="Gill Sans" pitchFamily="84" charset="0"/>
              </a:rPr>
              <a:t>r</a:t>
            </a:r>
            <a:r>
              <a:rPr lang="sv-SE" sz="1800" b="1" dirty="0" smtClean="0">
                <a:latin typeface="Arial" charset="0"/>
                <a:ea typeface="ヒラギノ角ゴ Pro W3" pitchFamily="84" charset="-128"/>
                <a:sym typeface="Gill Sans" pitchFamily="84" charset="0"/>
              </a:rPr>
              <a:t>egering, riksdag, skolverket</a:t>
            </a:r>
          </a:p>
          <a:p>
            <a:pPr marR="0" algn="ctr" defTabSz="914400" rtl="0" eaLnBrk="1" fontAlgn="base" latinLnBrk="0" hangingPunct="1">
              <a:lnSpc>
                <a:spcPct val="100000"/>
              </a:lnSpc>
              <a:spcBef>
                <a:spcPts val="0"/>
              </a:spcBef>
              <a:spcAft>
                <a:spcPct val="0"/>
              </a:spcAft>
              <a:buClrTx/>
              <a:buSzPct val="171000"/>
              <a:buFontTx/>
              <a:buNone/>
              <a:tabLst/>
            </a:pPr>
            <a:r>
              <a:rPr lang="sv-SE" sz="1800" b="1" dirty="0" smtClean="0">
                <a:latin typeface="Arial" charset="0"/>
                <a:ea typeface="ヒラギノ角ゴ Pro W3" pitchFamily="84" charset="-128"/>
                <a:sym typeface="Gill Sans" pitchFamily="84" charset="0"/>
              </a:rPr>
              <a:t/>
            </a:r>
            <a:br>
              <a:rPr lang="sv-SE" sz="1800" b="1" dirty="0" smtClean="0">
                <a:latin typeface="Arial" charset="0"/>
                <a:ea typeface="ヒラギノ角ゴ Pro W3" pitchFamily="84" charset="-128"/>
                <a:sym typeface="Gill Sans" pitchFamily="84" charset="0"/>
              </a:rPr>
            </a:br>
            <a:r>
              <a:rPr kumimoji="0" lang="sv-SE" sz="1600" b="1" i="1" u="none" strike="noStrike" cap="none" normalizeH="0" dirty="0" smtClean="0">
                <a:ln>
                  <a:noFill/>
                </a:ln>
                <a:solidFill>
                  <a:schemeClr val="bg1"/>
                </a:solidFill>
                <a:effectLst/>
                <a:latin typeface="Arial" charset="0"/>
                <a:ea typeface="ヒラギノ角ゴ Pro W3" pitchFamily="84" charset="-128"/>
                <a:sym typeface="Gill Sans" pitchFamily="84" charset="0"/>
              </a:rPr>
              <a:t> Skollag, läroplan, program, examensmål, ämnesplaner</a:t>
            </a:r>
            <a:endParaRPr kumimoji="0" lang="sv-SE" sz="1600" b="1" i="1"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
        <p:nvSpPr>
          <p:cNvPr id="10" name="Rektangel 9"/>
          <p:cNvSpPr/>
          <p:nvPr/>
        </p:nvSpPr>
        <p:spPr bwMode="auto">
          <a:xfrm>
            <a:off x="4287912" y="4267918"/>
            <a:ext cx="3740868" cy="1852490"/>
          </a:xfrm>
          <a:prstGeom prst="rect">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r>
              <a:rPr kumimoji="0" lang="sv-SE" sz="1800" b="1" i="0" u="none" strike="noStrike" cap="none" normalizeH="0" baseline="0" dirty="0" smtClean="0">
                <a:ln>
                  <a:noFill/>
                </a:ln>
                <a:solidFill>
                  <a:schemeClr val="bg1"/>
                </a:solidFill>
                <a:effectLst/>
                <a:latin typeface="Arial" charset="0"/>
                <a:ea typeface="ヒラギノ角ゴ Pro W3" pitchFamily="84" charset="-128"/>
                <a:sym typeface="Gill Sans" pitchFamily="84" charset="0"/>
              </a:rPr>
              <a:t>Skolenheter –</a:t>
            </a:r>
            <a:r>
              <a:rPr kumimoji="0" lang="sv-SE" sz="1800" b="1" i="0" u="none" strike="noStrike" cap="none" normalizeH="0" dirty="0" smtClean="0">
                <a:ln>
                  <a:noFill/>
                </a:ln>
                <a:solidFill>
                  <a:schemeClr val="bg1"/>
                </a:solidFill>
                <a:effectLst/>
                <a:latin typeface="Arial" charset="0"/>
                <a:ea typeface="ヒラギノ角ゴ Pro W3" pitchFamily="84" charset="-128"/>
                <a:sym typeface="Gill Sans" pitchFamily="84" charset="0"/>
              </a:rPr>
              <a:t> </a:t>
            </a:r>
            <a:r>
              <a:rPr lang="sv-SE" sz="1800" b="1" dirty="0" smtClean="0">
                <a:latin typeface="Arial" charset="0"/>
                <a:ea typeface="ヒラギノ角ゴ Pro W3" pitchFamily="84" charset="-128"/>
                <a:sym typeface="Gill Sans" pitchFamily="84" charset="0"/>
              </a:rPr>
              <a:t>rektorer</a:t>
            </a:r>
          </a:p>
          <a:p>
            <a:pPr marR="0" algn="ctr" defTabSz="914400" rtl="0" eaLnBrk="1" fontAlgn="base" latinLnBrk="0" hangingPunct="1">
              <a:lnSpc>
                <a:spcPct val="100000"/>
              </a:lnSpc>
              <a:spcBef>
                <a:spcPts val="0"/>
              </a:spcBef>
              <a:spcAft>
                <a:spcPct val="0"/>
              </a:spcAft>
              <a:buClrTx/>
              <a:buSzPct val="171000"/>
              <a:buFontTx/>
              <a:buNone/>
              <a:tabLst/>
            </a:pPr>
            <a:endParaRPr lang="sv-SE" sz="1800" b="1" dirty="0" smtClean="0">
              <a:latin typeface="Arial" charset="0"/>
              <a:ea typeface="ヒラギノ角ゴ Pro W3" pitchFamily="84" charset="-128"/>
              <a:sym typeface="Gill Sans" pitchFamily="84" charset="0"/>
            </a:endParaRPr>
          </a:p>
          <a:p>
            <a:pPr algn="ctr">
              <a:spcBef>
                <a:spcPts val="0"/>
              </a:spcBef>
              <a:buSzPct val="171000"/>
            </a:pPr>
            <a:r>
              <a:rPr lang="sv-SE" sz="1800" b="1" i="1" dirty="0" smtClean="0"/>
              <a:t>Enhetens inre organisation, resultat, uppföljning </a:t>
            </a:r>
            <a:r>
              <a:rPr lang="sv-SE" sz="1800" b="1" i="1" dirty="0"/>
              <a:t>och utvärdering </a:t>
            </a:r>
            <a:r>
              <a:rPr lang="sv-SE" sz="1800" b="1" i="1" dirty="0" smtClean="0"/>
              <a:t>i </a:t>
            </a:r>
            <a:r>
              <a:rPr lang="sv-SE" sz="1800" b="1" i="1" dirty="0"/>
              <a:t>förhållande till de nationella </a:t>
            </a:r>
            <a:r>
              <a:rPr lang="sv-SE" sz="1800" b="1" i="1" dirty="0" smtClean="0"/>
              <a:t>målen</a:t>
            </a:r>
            <a:endParaRPr kumimoji="0" lang="sv-SE" sz="1800" b="1" i="1"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
        <p:nvSpPr>
          <p:cNvPr id="13" name="Rektangel 12"/>
          <p:cNvSpPr/>
          <p:nvPr/>
        </p:nvSpPr>
        <p:spPr bwMode="auto">
          <a:xfrm>
            <a:off x="759521" y="1829581"/>
            <a:ext cx="2512308" cy="4103793"/>
          </a:xfrm>
          <a:prstGeom prst="rect">
            <a:avLst/>
          </a:prstGeom>
          <a:solidFill>
            <a:srgbClr val="FFC0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spcBef>
                <a:spcPts val="0"/>
              </a:spcBef>
              <a:buSzPct val="171000"/>
            </a:pPr>
            <a:r>
              <a:rPr lang="sv-SE" sz="1800" b="1" dirty="0">
                <a:latin typeface="Arial" charset="0"/>
                <a:ea typeface="ヒラギノ角ゴ Pro W3" pitchFamily="84" charset="-128"/>
                <a:sym typeface="Gill Sans" pitchFamily="84" charset="0"/>
              </a:rPr>
              <a:t>Kommunalt självstyre</a:t>
            </a:r>
          </a:p>
          <a:p>
            <a:pPr algn="ctr">
              <a:spcBef>
                <a:spcPts val="0"/>
              </a:spcBef>
              <a:buSzPct val="171000"/>
            </a:pPr>
            <a:r>
              <a:rPr lang="sv-SE" sz="1800" b="1" dirty="0">
                <a:latin typeface="Arial" charset="0"/>
                <a:ea typeface="ヒラギノ角ゴ Pro W3" pitchFamily="84" charset="-128"/>
                <a:sym typeface="Gill Sans" pitchFamily="84" charset="0"/>
              </a:rPr>
              <a:t> </a:t>
            </a:r>
          </a:p>
          <a:p>
            <a:pPr algn="ctr">
              <a:spcBef>
                <a:spcPts val="0"/>
              </a:spcBef>
              <a:buSzPct val="171000"/>
            </a:pPr>
            <a:r>
              <a:rPr lang="sv-SE" sz="1800" b="1" dirty="0" smtClean="0">
                <a:latin typeface="Arial" charset="0"/>
                <a:ea typeface="ヒラギノ角ゴ Pro W3" pitchFamily="84" charset="-128"/>
                <a:sym typeface="Gill Sans" pitchFamily="84" charset="0"/>
              </a:rPr>
              <a:t>Huvudman </a:t>
            </a:r>
            <a:r>
              <a:rPr lang="sv-SE" sz="1800" b="1" dirty="0">
                <a:latin typeface="Arial" charset="0"/>
                <a:ea typeface="ヒラギノ角ゴ Pro W3" pitchFamily="84" charset="-128"/>
                <a:sym typeface="Gill Sans" pitchFamily="84" charset="0"/>
              </a:rPr>
              <a:t>–</a:t>
            </a:r>
            <a:r>
              <a:rPr lang="sv-SE" sz="1800" b="1" dirty="0" smtClean="0">
                <a:latin typeface="Arial" charset="0"/>
                <a:ea typeface="ヒラギノ角ゴ Pro W3" pitchFamily="84" charset="-128"/>
                <a:sym typeface="Gill Sans" pitchFamily="84" charset="0"/>
              </a:rPr>
              <a:t>  kommunfullmäktige, nämnd, förvaltning</a:t>
            </a:r>
            <a:br>
              <a:rPr lang="sv-SE" sz="1800" b="1" dirty="0" smtClean="0">
                <a:latin typeface="Arial" charset="0"/>
                <a:ea typeface="ヒラギノ角ゴ Pro W3" pitchFamily="84" charset="-128"/>
                <a:sym typeface="Gill Sans" pitchFamily="84" charset="0"/>
              </a:rPr>
            </a:br>
            <a:endParaRPr lang="sv-SE" sz="1800" b="1" dirty="0">
              <a:latin typeface="Arial" charset="0"/>
              <a:ea typeface="ヒラギノ角ゴ Pro W3" pitchFamily="84" charset="-128"/>
              <a:sym typeface="Gill Sans" pitchFamily="84" charset="0"/>
            </a:endParaRPr>
          </a:p>
          <a:p>
            <a:pPr algn="ctr">
              <a:spcBef>
                <a:spcPts val="0"/>
              </a:spcBef>
              <a:buSzPct val="171000"/>
            </a:pPr>
            <a:r>
              <a:rPr lang="sv-SE" sz="1800" b="1" i="1" dirty="0">
                <a:latin typeface="Arial" charset="0"/>
                <a:ea typeface="ヒラギノ角ゴ Pro W3" pitchFamily="84" charset="-128"/>
                <a:sym typeface="Gill Sans" pitchFamily="84" charset="0"/>
              </a:rPr>
              <a:t>Ytterst </a:t>
            </a:r>
            <a:r>
              <a:rPr lang="sv-SE" sz="1800" b="1" i="1" dirty="0" smtClean="0">
                <a:latin typeface="Arial" charset="0"/>
                <a:ea typeface="ヒラギノ角ゴ Pro W3" pitchFamily="84" charset="-128"/>
                <a:sym typeface="Gill Sans" pitchFamily="84" charset="0"/>
              </a:rPr>
              <a:t>ansvarig,</a:t>
            </a:r>
            <a:endParaRPr lang="sv-SE" sz="1800" b="1" i="1" dirty="0">
              <a:latin typeface="Arial" charset="0"/>
              <a:ea typeface="ヒラギノ角ゴ Pro W3" pitchFamily="84" charset="-128"/>
              <a:sym typeface="Gill Sans" pitchFamily="84" charset="0"/>
            </a:endParaRPr>
          </a:p>
          <a:p>
            <a:pPr algn="ctr">
              <a:spcBef>
                <a:spcPts val="0"/>
              </a:spcBef>
              <a:buSzPct val="171000"/>
            </a:pPr>
            <a:r>
              <a:rPr lang="sv-SE" sz="1800" b="1" i="1" dirty="0" smtClean="0">
                <a:latin typeface="Arial" charset="0"/>
                <a:ea typeface="ヒラギノ角ゴ Pro W3" pitchFamily="84" charset="-128"/>
                <a:sym typeface="Gill Sans" pitchFamily="84" charset="0"/>
              </a:rPr>
              <a:t>planering</a:t>
            </a:r>
            <a:r>
              <a:rPr lang="sv-SE" sz="1800" b="1" i="1" dirty="0">
                <a:latin typeface="Arial" charset="0"/>
                <a:ea typeface="ヒラギノ角ゴ Pro W3" pitchFamily="84" charset="-128"/>
                <a:sym typeface="Gill Sans" pitchFamily="84" charset="0"/>
              </a:rPr>
              <a:t>, dimensionering, </a:t>
            </a:r>
            <a:r>
              <a:rPr lang="sv-SE" sz="1800" b="1" i="1" dirty="0" smtClean="0">
                <a:latin typeface="Arial" charset="0"/>
                <a:ea typeface="ヒラギノ角ゴ Pro W3" pitchFamily="84" charset="-128"/>
                <a:sym typeface="Gill Sans" pitchFamily="84" charset="0"/>
              </a:rPr>
              <a:t>finansiering</a:t>
            </a:r>
            <a:endParaRPr lang="sv-SE" sz="1800" b="1" i="1" dirty="0">
              <a:latin typeface="Arial" charset="0"/>
              <a:ea typeface="ヒラギノ角ゴ Pro W3" pitchFamily="84" charset="-128"/>
              <a:sym typeface="Gill Sans" pitchFamily="84" charset="0"/>
            </a:endParaRPr>
          </a:p>
          <a:p>
            <a:pPr marR="0" algn="ctr" defTabSz="914400" rtl="0" eaLnBrk="1" fontAlgn="base" latinLnBrk="0" hangingPunct="1">
              <a:lnSpc>
                <a:spcPct val="100000"/>
              </a:lnSpc>
              <a:spcBef>
                <a:spcPts val="0"/>
              </a:spcBef>
              <a:spcAft>
                <a:spcPct val="0"/>
              </a:spcAft>
              <a:buClrTx/>
              <a:buSzPct val="171000"/>
              <a:buFontTx/>
              <a:buNone/>
              <a:tabLst/>
            </a:pPr>
            <a:endParaRPr kumimoji="0" lang="sv-SE"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
        <p:nvSpPr>
          <p:cNvPr id="14" name="Höger 13"/>
          <p:cNvSpPr/>
          <p:nvPr/>
        </p:nvSpPr>
        <p:spPr bwMode="auto">
          <a:xfrm>
            <a:off x="3207792" y="4314056"/>
            <a:ext cx="936104" cy="864096"/>
          </a:xfrm>
          <a:prstGeom prst="rightArrow">
            <a:avLst/>
          </a:prstGeom>
          <a:solidFill>
            <a:srgbClr val="FFC0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endParaRPr kumimoji="0" lang="sv-SE"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
        <p:nvSpPr>
          <p:cNvPr id="15" name="Vänster 14"/>
          <p:cNvSpPr/>
          <p:nvPr/>
        </p:nvSpPr>
        <p:spPr bwMode="auto">
          <a:xfrm>
            <a:off x="3351808" y="1865784"/>
            <a:ext cx="936103" cy="1080120"/>
          </a:xfrm>
          <a:prstGeom prst="leftArrow">
            <a:avLst/>
          </a:prstGeom>
          <a:solidFill>
            <a:srgbClr val="92D05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endParaRPr kumimoji="0" lang="sv-SE"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
        <p:nvSpPr>
          <p:cNvPr id="16" name="Ellips 15"/>
          <p:cNvSpPr/>
          <p:nvPr/>
        </p:nvSpPr>
        <p:spPr bwMode="auto">
          <a:xfrm>
            <a:off x="8507021" y="3894943"/>
            <a:ext cx="1512168" cy="1139193"/>
          </a:xfrm>
          <a:prstGeom prst="ellipse">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r>
              <a:rPr kumimoji="0" lang="sv-SE" sz="1800" b="1" i="0" u="none" strike="noStrike" cap="none" normalizeH="0" baseline="0" dirty="0" smtClean="0">
                <a:ln>
                  <a:noFill/>
                </a:ln>
                <a:solidFill>
                  <a:schemeClr val="bg1"/>
                </a:solidFill>
                <a:effectLst/>
                <a:latin typeface="Arial" charset="0"/>
                <a:ea typeface="ヒラギノ角ゴ Pro W3" pitchFamily="84" charset="-128"/>
                <a:sym typeface="Gill Sans" pitchFamily="84" charset="0"/>
              </a:rPr>
              <a:t>Lärare</a:t>
            </a:r>
          </a:p>
        </p:txBody>
      </p:sp>
      <p:sp>
        <p:nvSpPr>
          <p:cNvPr id="17" name="Ellips 16"/>
          <p:cNvSpPr/>
          <p:nvPr/>
        </p:nvSpPr>
        <p:spPr bwMode="auto">
          <a:xfrm>
            <a:off x="8507021" y="5027986"/>
            <a:ext cx="1512168" cy="1086270"/>
          </a:xfrm>
          <a:prstGeom prst="ellipse">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r>
              <a:rPr kumimoji="0" lang="sv-SE" sz="1800" b="1" i="0" u="none" strike="noStrike" cap="none" normalizeH="0" baseline="0" dirty="0" smtClean="0">
                <a:ln>
                  <a:noFill/>
                </a:ln>
                <a:solidFill>
                  <a:schemeClr val="bg1"/>
                </a:solidFill>
                <a:effectLst/>
                <a:latin typeface="Arial" charset="0"/>
                <a:ea typeface="ヒラギノ角ゴ Pro W3" pitchFamily="84" charset="-128"/>
                <a:sym typeface="Gill Sans" pitchFamily="84" charset="0"/>
              </a:rPr>
              <a:t>Elever</a:t>
            </a:r>
          </a:p>
        </p:txBody>
      </p:sp>
      <p:sp>
        <p:nvSpPr>
          <p:cNvPr id="19" name="Svängd 18"/>
          <p:cNvSpPr/>
          <p:nvPr/>
        </p:nvSpPr>
        <p:spPr bwMode="auto">
          <a:xfrm rot="5400000">
            <a:off x="8046136" y="2154692"/>
            <a:ext cx="1628565" cy="1656184"/>
          </a:xfrm>
          <a:prstGeom prst="bentArrow">
            <a:avLst/>
          </a:prstGeom>
          <a:solidFill>
            <a:srgbClr val="92D05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endParaRPr kumimoji="0" lang="sv-SE"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
        <p:nvSpPr>
          <p:cNvPr id="21" name="Höger 20"/>
          <p:cNvSpPr/>
          <p:nvPr/>
        </p:nvSpPr>
        <p:spPr bwMode="auto">
          <a:xfrm>
            <a:off x="8028781" y="4170040"/>
            <a:ext cx="464800" cy="400956"/>
          </a:xfrm>
          <a:prstGeom prst="rightArrow">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endParaRPr kumimoji="0" lang="sv-SE"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
        <p:nvSpPr>
          <p:cNvPr id="22" name="Höger 21"/>
          <p:cNvSpPr/>
          <p:nvPr/>
        </p:nvSpPr>
        <p:spPr bwMode="auto">
          <a:xfrm rot="10800000">
            <a:off x="3351808" y="5178152"/>
            <a:ext cx="936104" cy="864096"/>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endParaRPr kumimoji="0" lang="sv-SE"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
        <p:nvSpPr>
          <p:cNvPr id="23" name="Höger 22"/>
          <p:cNvSpPr/>
          <p:nvPr/>
        </p:nvSpPr>
        <p:spPr bwMode="auto">
          <a:xfrm rot="10800000">
            <a:off x="8195237" y="4529154"/>
            <a:ext cx="464800" cy="400956"/>
          </a:xfrm>
          <a:prstGeom prst="rightArrow">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endParaRPr kumimoji="0" lang="sv-SE"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
        <p:nvSpPr>
          <p:cNvPr id="24" name="Höger 23"/>
          <p:cNvSpPr/>
          <p:nvPr/>
        </p:nvSpPr>
        <p:spPr bwMode="auto">
          <a:xfrm rot="10800000">
            <a:off x="8172796" y="5407109"/>
            <a:ext cx="464800" cy="400956"/>
          </a:xfrm>
          <a:prstGeom prst="rightArrow">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endParaRPr kumimoji="0" lang="sv-SE"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Tree>
    <p:extLst>
      <p:ext uri="{BB962C8B-B14F-4D97-AF65-F5344CB8AC3E}">
        <p14:creationId xmlns:p14="http://schemas.microsoft.com/office/powerpoint/2010/main" val="171294630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smtClean="0">
                <a:solidFill>
                  <a:srgbClr val="0070C0"/>
                </a:solidFill>
              </a:rPr>
              <a:t>Viktigaste iakttagelserna</a:t>
            </a:r>
            <a:endParaRPr lang="sv-SE" dirty="0">
              <a:solidFill>
                <a:srgbClr val="0070C0"/>
              </a:solidFill>
            </a:endParaRPr>
          </a:p>
        </p:txBody>
      </p:sp>
      <p:sp>
        <p:nvSpPr>
          <p:cNvPr id="4" name="Platshållare för bildnummer 3"/>
          <p:cNvSpPr>
            <a:spLocks noGrp="1"/>
          </p:cNvSpPr>
          <p:nvPr>
            <p:ph type="sldNum" sz="quarter" idx="12"/>
          </p:nvPr>
        </p:nvSpPr>
        <p:spPr/>
        <p:txBody>
          <a:bodyPr/>
          <a:lstStyle/>
          <a:p>
            <a:pPr>
              <a:defRPr/>
            </a:pPr>
            <a:fld id="{95C52EEC-2E1A-4E5D-9552-099871FEB034}" type="slidenum">
              <a:rPr lang="en-US" smtClean="0"/>
              <a:pPr>
                <a:defRPr/>
              </a:pPr>
              <a:t>4</a:t>
            </a:fld>
            <a:endParaRPr lang="en-US" dirty="0"/>
          </a:p>
        </p:txBody>
      </p:sp>
      <p:sp>
        <p:nvSpPr>
          <p:cNvPr id="6" name="Rektangel med rundade hörn 5"/>
          <p:cNvSpPr/>
          <p:nvPr/>
        </p:nvSpPr>
        <p:spPr bwMode="auto">
          <a:xfrm>
            <a:off x="914400" y="1339850"/>
            <a:ext cx="8280400" cy="1920394"/>
          </a:xfrm>
          <a:prstGeom prst="roundRect">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endParaRPr kumimoji="0" lang="sv-SE"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
        <p:nvSpPr>
          <p:cNvPr id="7" name="textruta 6"/>
          <p:cNvSpPr txBox="1"/>
          <p:nvPr/>
        </p:nvSpPr>
        <p:spPr>
          <a:xfrm>
            <a:off x="1146436" y="1501676"/>
            <a:ext cx="8048364" cy="1908215"/>
          </a:xfrm>
          <a:prstGeom prst="rect">
            <a:avLst/>
          </a:prstGeom>
          <a:noFill/>
        </p:spPr>
        <p:txBody>
          <a:bodyPr wrap="square" rtlCol="0">
            <a:spAutoFit/>
          </a:bodyPr>
          <a:lstStyle/>
          <a:p>
            <a:r>
              <a:rPr lang="sv-SE" sz="2000" b="1" dirty="0" smtClean="0"/>
              <a:t>Huvudmannens styrning mot det kompensatoriska uppdraget</a:t>
            </a:r>
          </a:p>
          <a:p>
            <a:r>
              <a:rPr lang="sv-SE" sz="1600" b="1" dirty="0" smtClean="0"/>
              <a:t/>
            </a:r>
            <a:br>
              <a:rPr lang="sv-SE" sz="1600" b="1" dirty="0" smtClean="0"/>
            </a:br>
            <a:r>
              <a:rPr lang="sv-SE" sz="1600" b="1" dirty="0" smtClean="0"/>
              <a:t>Få </a:t>
            </a:r>
            <a:r>
              <a:rPr lang="sv-SE" sz="1600" b="1" dirty="0"/>
              <a:t>åtgärder för att kompensera för skillnader mellan elevernas </a:t>
            </a:r>
            <a:r>
              <a:rPr lang="sv-SE" sz="1600" b="1" dirty="0" smtClean="0"/>
              <a:t>förutsättningar.</a:t>
            </a:r>
            <a:r>
              <a:rPr lang="sv-SE" sz="1600" dirty="0" smtClean="0"/>
              <a:t> </a:t>
            </a:r>
            <a:endParaRPr lang="sv-SE" sz="1600" b="1" dirty="0" smtClean="0"/>
          </a:p>
          <a:p>
            <a:r>
              <a:rPr lang="sv-SE" sz="1600" b="1" dirty="0" smtClean="0"/>
              <a:t>Flera </a:t>
            </a:r>
            <a:r>
              <a:rPr lang="sv-SE" sz="1600" b="1" dirty="0"/>
              <a:t>skolenheter i en byggnad riskerar att betraktas som ”en skola”.</a:t>
            </a:r>
            <a:r>
              <a:rPr lang="sv-SE" sz="1600" dirty="0"/>
              <a:t> </a:t>
            </a:r>
            <a:endParaRPr lang="sv-SE" sz="1600" b="1" dirty="0" smtClean="0"/>
          </a:p>
          <a:p>
            <a:r>
              <a:rPr lang="sv-SE" sz="1600" b="1" dirty="0" smtClean="0"/>
              <a:t>Hälften </a:t>
            </a:r>
            <a:r>
              <a:rPr lang="sv-SE" sz="1600" b="1" dirty="0"/>
              <a:t>av huvudmännen fördelar resurser </a:t>
            </a:r>
            <a:r>
              <a:rPr lang="sv-SE" sz="1600" b="1" dirty="0" smtClean="0"/>
              <a:t>utan </a:t>
            </a:r>
            <a:r>
              <a:rPr lang="sv-SE" sz="1600" b="1" dirty="0"/>
              <a:t>att ta hänsyn till information om elevernas behov. </a:t>
            </a:r>
          </a:p>
          <a:p>
            <a:endParaRPr lang="sv-SE" sz="1800" dirty="0" err="1" smtClean="0">
              <a:solidFill>
                <a:srgbClr val="00B0F0"/>
              </a:solidFill>
            </a:endParaRPr>
          </a:p>
        </p:txBody>
      </p:sp>
      <p:sp>
        <p:nvSpPr>
          <p:cNvPr id="8" name="Rektangel med rundade hörn 7"/>
          <p:cNvSpPr/>
          <p:nvPr/>
        </p:nvSpPr>
        <p:spPr bwMode="auto">
          <a:xfrm>
            <a:off x="903536" y="5412705"/>
            <a:ext cx="8280400" cy="783277"/>
          </a:xfrm>
          <a:prstGeom prst="roundRect">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endParaRPr kumimoji="0" lang="sv-SE"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
        <p:nvSpPr>
          <p:cNvPr id="10" name="Rektangel med rundade hörn 9"/>
          <p:cNvSpPr/>
          <p:nvPr/>
        </p:nvSpPr>
        <p:spPr bwMode="auto">
          <a:xfrm>
            <a:off x="914400" y="3449960"/>
            <a:ext cx="8280400" cy="1785684"/>
          </a:xfrm>
          <a:prstGeom prst="roundRect">
            <a:avLst/>
          </a:prstGeom>
          <a:solidFill>
            <a:srgbClr val="0070C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ctr" defTabSz="914400" rtl="0" eaLnBrk="1" fontAlgn="base" latinLnBrk="0" hangingPunct="1">
              <a:lnSpc>
                <a:spcPct val="100000"/>
              </a:lnSpc>
              <a:spcBef>
                <a:spcPts val="0"/>
              </a:spcBef>
              <a:spcAft>
                <a:spcPct val="0"/>
              </a:spcAft>
              <a:buClrTx/>
              <a:buSzPct val="171000"/>
              <a:buFontTx/>
              <a:buNone/>
              <a:tabLst/>
            </a:pPr>
            <a:endParaRPr kumimoji="0" lang="sv-SE"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
        <p:nvSpPr>
          <p:cNvPr id="12" name="Platshållare för innehåll 2"/>
          <p:cNvSpPr txBox="1">
            <a:spLocks/>
          </p:cNvSpPr>
          <p:nvPr/>
        </p:nvSpPr>
        <p:spPr bwMode="auto">
          <a:xfrm>
            <a:off x="1202432" y="5379660"/>
            <a:ext cx="7704336" cy="816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8100" tIns="38100" rIns="38100" bIns="38100" numCol="1" anchor="t" anchorCtr="0" compatLnSpc="1">
            <a:prstTxWarp prst="textNoShape">
              <a:avLst/>
            </a:prstTxWarp>
          </a:bodyPr>
          <a:lstStyle>
            <a:lvl1pPr marL="342900" indent="-342900" algn="l" rtl="0" eaLnBrk="1" fontAlgn="base" hangingPunct="1">
              <a:spcBef>
                <a:spcPts val="1800"/>
              </a:spcBef>
              <a:spcAft>
                <a:spcPct val="0"/>
              </a:spcAft>
              <a:defRPr>
                <a:solidFill>
                  <a:schemeClr val="tx1"/>
                </a:solidFill>
                <a:latin typeface="+mn-lt"/>
                <a:ea typeface="+mn-ea"/>
                <a:cs typeface="ヒラギノ角ゴ Pro W3"/>
              </a:defRPr>
            </a:lvl1pPr>
            <a:lvl2pPr marL="419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mn-lt"/>
                <a:ea typeface="+mn-ea"/>
                <a:cs typeface="ヒラギノ角ゴ Pro W3"/>
              </a:defRPr>
            </a:lvl2pPr>
            <a:lvl3pPr marL="673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mn-lt"/>
                <a:ea typeface="+mn-ea"/>
                <a:cs typeface="ヒラギノ角ゴ Pro W3"/>
              </a:defRPr>
            </a:lvl3pPr>
            <a:lvl4pPr marL="927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mn-lt"/>
                <a:ea typeface="+mn-ea"/>
                <a:cs typeface="ヒラギノ角ゴ Pro W3"/>
              </a:defRPr>
            </a:lvl4pPr>
            <a:lvl5pPr marL="1181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mn-lt"/>
                <a:ea typeface="+mn-ea"/>
                <a:cs typeface="ヒラギノ角ゴ Pro W3"/>
              </a:defRPr>
            </a:lvl5pPr>
            <a:lvl6pPr marL="16383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6pPr>
            <a:lvl7pPr marL="20955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7pPr>
            <a:lvl8pPr marL="25527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8pPr>
            <a:lvl9pPr marL="30099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9pPr>
          </a:lstStyle>
          <a:p>
            <a:r>
              <a:rPr lang="sv-SE" sz="1800" b="1" kern="0" dirty="0" smtClean="0">
                <a:solidFill>
                  <a:schemeClr val="bg1"/>
                </a:solidFill>
              </a:rPr>
              <a:t>Huvudmannens erbjudande om allsidigt urval av nationella program</a:t>
            </a:r>
          </a:p>
          <a:p>
            <a:r>
              <a:rPr lang="sv-SE" sz="1600" b="1" kern="0" dirty="0" smtClean="0">
                <a:solidFill>
                  <a:schemeClr val="bg1"/>
                </a:solidFill>
              </a:rPr>
              <a:t>Alla kommuner utom två breddar utbudet genom regional samverkan. </a:t>
            </a:r>
            <a:endParaRPr lang="sv-SE" sz="1600" kern="0" dirty="0">
              <a:solidFill>
                <a:schemeClr val="bg1"/>
              </a:solidFill>
            </a:endParaRPr>
          </a:p>
        </p:txBody>
      </p:sp>
      <p:sp>
        <p:nvSpPr>
          <p:cNvPr id="13" name="textruta 12"/>
          <p:cNvSpPr txBox="1"/>
          <p:nvPr/>
        </p:nvSpPr>
        <p:spPr>
          <a:xfrm>
            <a:off x="1146436" y="3593976"/>
            <a:ext cx="8326051" cy="1846659"/>
          </a:xfrm>
          <a:prstGeom prst="rect">
            <a:avLst/>
          </a:prstGeom>
          <a:noFill/>
        </p:spPr>
        <p:txBody>
          <a:bodyPr wrap="square" rtlCol="0">
            <a:spAutoFit/>
          </a:bodyPr>
          <a:lstStyle/>
          <a:p>
            <a:r>
              <a:rPr lang="sv-SE" sz="1800" b="1" dirty="0" smtClean="0"/>
              <a:t>Huvudmannens uppföljning av utbildningen</a:t>
            </a:r>
            <a:r>
              <a:rPr lang="sv-SE" sz="1600" b="1" dirty="0" smtClean="0"/>
              <a:t/>
            </a:r>
            <a:br>
              <a:rPr lang="sv-SE" sz="1600" b="1" dirty="0" smtClean="0"/>
            </a:br>
            <a:endParaRPr lang="sv-SE" sz="1600" b="1" dirty="0" smtClean="0"/>
          </a:p>
          <a:p>
            <a:r>
              <a:rPr lang="sv-SE" sz="1600" b="1" dirty="0" smtClean="0"/>
              <a:t>Resursfördelningens </a:t>
            </a:r>
            <a:r>
              <a:rPr lang="sv-SE" sz="1600" b="1" dirty="0"/>
              <a:t>effekter på elevernas </a:t>
            </a:r>
            <a:r>
              <a:rPr lang="sv-SE" sz="1600" b="1" dirty="0" smtClean="0"/>
              <a:t>måluppfyllelse följs upp i låg utsträckning.</a:t>
            </a:r>
            <a:r>
              <a:rPr lang="sv-SE" sz="1600" dirty="0" smtClean="0"/>
              <a:t> </a:t>
            </a:r>
            <a:endParaRPr lang="sv-SE" sz="1600" dirty="0"/>
          </a:p>
          <a:p>
            <a:r>
              <a:rPr lang="sv-SE" sz="1600" b="1" dirty="0" smtClean="0"/>
              <a:t>Analys </a:t>
            </a:r>
            <a:r>
              <a:rPr lang="sv-SE" sz="1600" b="1" dirty="0"/>
              <a:t>av utbildningens resultat </a:t>
            </a:r>
            <a:r>
              <a:rPr lang="sv-SE" sz="1600" b="1" dirty="0" smtClean="0"/>
              <a:t>otillräcklig hos en tredjedel. </a:t>
            </a:r>
          </a:p>
          <a:p>
            <a:r>
              <a:rPr lang="sv-SE" sz="1600" b="1" dirty="0" smtClean="0"/>
              <a:t>Få beslut om  utvecklingsåtgärder.</a:t>
            </a:r>
            <a:endParaRPr lang="sv-SE" sz="1600" b="1" dirty="0"/>
          </a:p>
          <a:p>
            <a:endParaRPr lang="sv-SE" sz="1600" b="1" dirty="0" smtClean="0"/>
          </a:p>
        </p:txBody>
      </p:sp>
    </p:spTree>
    <p:extLst>
      <p:ext uri="{BB962C8B-B14F-4D97-AF65-F5344CB8AC3E}">
        <p14:creationId xmlns:p14="http://schemas.microsoft.com/office/powerpoint/2010/main" val="30989372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rgbClr val="0070C0"/>
                </a:solidFill>
              </a:rPr>
              <a:t>Konsekvenser av decentraliserat ansvar</a:t>
            </a:r>
            <a:endParaRPr lang="sv-SE" dirty="0">
              <a:solidFill>
                <a:srgbClr val="0070C0"/>
              </a:solidFill>
            </a:endParaRPr>
          </a:p>
        </p:txBody>
      </p:sp>
      <p:sp>
        <p:nvSpPr>
          <p:cNvPr id="3" name="Platshållare för innehåll 2"/>
          <p:cNvSpPr>
            <a:spLocks noGrp="1"/>
          </p:cNvSpPr>
          <p:nvPr>
            <p:ph idx="1"/>
          </p:nvPr>
        </p:nvSpPr>
        <p:spPr>
          <a:xfrm>
            <a:off x="914400" y="1721768"/>
            <a:ext cx="8990136" cy="4536504"/>
          </a:xfrm>
        </p:spPr>
        <p:txBody>
          <a:bodyPr/>
          <a:lstStyle/>
          <a:p>
            <a:pPr>
              <a:buFont typeface="Arial" panose="020B0604020202020204" pitchFamily="34" charset="0"/>
              <a:buChar char="•"/>
            </a:pPr>
            <a:r>
              <a:rPr lang="sv-SE" b="1" dirty="0" smtClean="0"/>
              <a:t>Organisatorisk sårbarhet </a:t>
            </a:r>
            <a:r>
              <a:rPr lang="sv-SE" dirty="0" smtClean="0"/>
              <a:t>– all kunskap hos rektorn.</a:t>
            </a:r>
            <a:endParaRPr lang="sv-SE" dirty="0"/>
          </a:p>
          <a:p>
            <a:pPr>
              <a:buFont typeface="Arial" panose="020B0604020202020204" pitchFamily="34" charset="0"/>
              <a:buChar char="•"/>
            </a:pPr>
            <a:r>
              <a:rPr lang="sv-SE" b="1" dirty="0" smtClean="0"/>
              <a:t>Rektorerna </a:t>
            </a:r>
            <a:r>
              <a:rPr lang="sv-SE" b="1" dirty="0"/>
              <a:t>går miste om stöd </a:t>
            </a:r>
            <a:r>
              <a:rPr lang="sv-SE" dirty="0" smtClean="0"/>
              <a:t>– ansvaret kan hamna i klassrummet.</a:t>
            </a:r>
            <a:endParaRPr lang="sv-SE" dirty="0"/>
          </a:p>
          <a:p>
            <a:pPr>
              <a:buFont typeface="Arial" panose="020B0604020202020204" pitchFamily="34" charset="0"/>
              <a:buChar char="•"/>
            </a:pPr>
            <a:r>
              <a:rPr lang="sv-SE" b="1" dirty="0" smtClean="0"/>
              <a:t>Bristande likvärdighet </a:t>
            </a:r>
            <a:r>
              <a:rPr lang="sv-SE" dirty="0" smtClean="0"/>
              <a:t>– övergripande perspektiv saknas.</a:t>
            </a:r>
            <a:endParaRPr lang="sv-SE" dirty="0"/>
          </a:p>
        </p:txBody>
      </p:sp>
      <p:sp>
        <p:nvSpPr>
          <p:cNvPr id="4" name="Platshållare för bildnummer 3"/>
          <p:cNvSpPr>
            <a:spLocks noGrp="1"/>
          </p:cNvSpPr>
          <p:nvPr>
            <p:ph type="sldNum" sz="quarter" idx="12"/>
          </p:nvPr>
        </p:nvSpPr>
        <p:spPr/>
        <p:txBody>
          <a:bodyPr/>
          <a:lstStyle/>
          <a:p>
            <a:pPr>
              <a:defRPr/>
            </a:pPr>
            <a:fld id="{95C52EEC-2E1A-4E5D-9552-099871FEB034}" type="slidenum">
              <a:rPr lang="en-US" smtClean="0"/>
              <a:pPr>
                <a:defRPr/>
              </a:pPr>
              <a:t>5</a:t>
            </a:fld>
            <a:endParaRPr lang="en-US" dirty="0"/>
          </a:p>
        </p:txBody>
      </p:sp>
    </p:spTree>
    <p:extLst>
      <p:ext uri="{BB962C8B-B14F-4D97-AF65-F5344CB8AC3E}">
        <p14:creationId xmlns:p14="http://schemas.microsoft.com/office/powerpoint/2010/main" val="29997111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solidFill>
                  <a:srgbClr val="0070C0"/>
                </a:solidFill>
              </a:rPr>
              <a:t>Framgångsrika arbetssätt</a:t>
            </a:r>
            <a:endParaRPr lang="sv-SE" dirty="0">
              <a:solidFill>
                <a:srgbClr val="0070C0"/>
              </a:solidFill>
            </a:endParaRPr>
          </a:p>
        </p:txBody>
      </p:sp>
      <p:sp>
        <p:nvSpPr>
          <p:cNvPr id="3" name="Platshållare för innehåll 2"/>
          <p:cNvSpPr>
            <a:spLocks noGrp="1"/>
          </p:cNvSpPr>
          <p:nvPr>
            <p:ph idx="1"/>
          </p:nvPr>
        </p:nvSpPr>
        <p:spPr>
          <a:xfrm>
            <a:off x="914400" y="1721768"/>
            <a:ext cx="8990136" cy="4536504"/>
          </a:xfrm>
        </p:spPr>
        <p:txBody>
          <a:bodyPr/>
          <a:lstStyle/>
          <a:p>
            <a:r>
              <a:rPr lang="sv-SE" b="1" dirty="0" smtClean="0"/>
              <a:t>Hämtade från 7 av 19 huvudmän med flera skolenheter</a:t>
            </a:r>
          </a:p>
          <a:p>
            <a:pPr>
              <a:buFont typeface="Arial" panose="020B0604020202020204" pitchFamily="34" charset="0"/>
              <a:buChar char="•"/>
            </a:pPr>
            <a:r>
              <a:rPr lang="sv-SE" dirty="0"/>
              <a:t>Huvudmannen identifierar elevernas förutsättningar och analyserar resultat. </a:t>
            </a:r>
            <a:endParaRPr lang="sv-SE" dirty="0" smtClean="0"/>
          </a:p>
          <a:p>
            <a:pPr>
              <a:buFont typeface="Arial" panose="020B0604020202020204" pitchFamily="34" charset="0"/>
              <a:buChar char="•"/>
            </a:pPr>
            <a:r>
              <a:rPr lang="sv-SE" dirty="0" smtClean="0"/>
              <a:t>Resursfördelning </a:t>
            </a:r>
            <a:r>
              <a:rPr lang="sv-SE" dirty="0"/>
              <a:t>utgår från elevernas behov. Huvudmannen och rektorer samverkar kring utvecklingsbehov och resursbehov</a:t>
            </a:r>
            <a:r>
              <a:rPr lang="sv-SE" dirty="0" smtClean="0"/>
              <a:t>.</a:t>
            </a:r>
          </a:p>
          <a:p>
            <a:pPr lvl="0">
              <a:buFont typeface="Arial" panose="020B0604020202020204" pitchFamily="34" charset="0"/>
              <a:buChar char="•"/>
            </a:pPr>
            <a:r>
              <a:rPr lang="sv-SE" dirty="0"/>
              <a:t>R</a:t>
            </a:r>
            <a:r>
              <a:rPr lang="sv-SE" dirty="0" smtClean="0"/>
              <a:t>esultaten analyseras i </a:t>
            </a:r>
            <a:r>
              <a:rPr lang="sv-SE" dirty="0"/>
              <a:t>relation till de resurser som tilldelats </a:t>
            </a:r>
            <a:r>
              <a:rPr lang="sv-SE" dirty="0" smtClean="0"/>
              <a:t>verksamheten. Användning av fördelade </a:t>
            </a:r>
            <a:r>
              <a:rPr lang="sv-SE" dirty="0"/>
              <a:t>resurser </a:t>
            </a:r>
            <a:r>
              <a:rPr lang="sv-SE" dirty="0" smtClean="0"/>
              <a:t>utvärderas. </a:t>
            </a:r>
            <a:r>
              <a:rPr lang="sv-SE" dirty="0"/>
              <a:t>A</a:t>
            </a:r>
            <a:r>
              <a:rPr lang="sv-SE" dirty="0" smtClean="0"/>
              <a:t>ndra </a:t>
            </a:r>
            <a:r>
              <a:rPr lang="sv-SE" dirty="0"/>
              <a:t>möjliga </a:t>
            </a:r>
            <a:r>
              <a:rPr lang="sv-SE" dirty="0" smtClean="0"/>
              <a:t>insatser från huvudmannen vägs in.</a:t>
            </a:r>
          </a:p>
          <a:p>
            <a:pPr>
              <a:buFont typeface="Arial" panose="020B0604020202020204" pitchFamily="34" charset="0"/>
              <a:buChar char="•"/>
            </a:pPr>
            <a:r>
              <a:rPr lang="sv-SE" dirty="0" smtClean="0"/>
              <a:t>Rektorer</a:t>
            </a:r>
            <a:r>
              <a:rPr lang="sv-SE" dirty="0"/>
              <a:t>, förvaltning och politisk ledning är delaktiga i uppföljningen av gymnasieskolan. Rutiner för dialog fungerar väl.</a:t>
            </a:r>
          </a:p>
          <a:p>
            <a:pPr lvl="0">
              <a:buFont typeface="Arial" panose="020B0604020202020204" pitchFamily="34" charset="0"/>
              <a:buChar char="•"/>
            </a:pPr>
            <a:endParaRPr lang="sv-SE" dirty="0"/>
          </a:p>
          <a:p>
            <a:endParaRPr lang="sv-SE" dirty="0"/>
          </a:p>
        </p:txBody>
      </p:sp>
      <p:sp>
        <p:nvSpPr>
          <p:cNvPr id="4" name="Platshållare för bildnummer 3"/>
          <p:cNvSpPr>
            <a:spLocks noGrp="1"/>
          </p:cNvSpPr>
          <p:nvPr>
            <p:ph type="sldNum" sz="quarter" idx="12"/>
          </p:nvPr>
        </p:nvSpPr>
        <p:spPr/>
        <p:txBody>
          <a:bodyPr/>
          <a:lstStyle/>
          <a:p>
            <a:pPr>
              <a:defRPr/>
            </a:pPr>
            <a:fld id="{95C52EEC-2E1A-4E5D-9552-099871FEB034}" type="slidenum">
              <a:rPr lang="en-US" smtClean="0"/>
              <a:pPr>
                <a:defRPr/>
              </a:pPr>
              <a:t>6</a:t>
            </a:fld>
            <a:endParaRPr lang="en-US" dirty="0"/>
          </a:p>
        </p:txBody>
      </p:sp>
    </p:spTree>
    <p:extLst>
      <p:ext uri="{BB962C8B-B14F-4D97-AF65-F5344CB8AC3E}">
        <p14:creationId xmlns:p14="http://schemas.microsoft.com/office/powerpoint/2010/main" val="128490037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rgbClr val="0070C0"/>
                </a:solidFill>
              </a:rPr>
              <a:t>Framgångsrika </a:t>
            </a:r>
            <a:r>
              <a:rPr lang="sv-SE" dirty="0" smtClean="0">
                <a:solidFill>
                  <a:srgbClr val="0070C0"/>
                </a:solidFill>
              </a:rPr>
              <a:t>arbetssätt – exempel på åtgärder</a:t>
            </a:r>
            <a:endParaRPr lang="sv-SE" dirty="0"/>
          </a:p>
        </p:txBody>
      </p:sp>
      <p:sp>
        <p:nvSpPr>
          <p:cNvPr id="3" name="Platshållare för innehåll 2"/>
          <p:cNvSpPr>
            <a:spLocks noGrp="1"/>
          </p:cNvSpPr>
          <p:nvPr>
            <p:ph idx="1"/>
          </p:nvPr>
        </p:nvSpPr>
        <p:spPr/>
        <p:txBody>
          <a:bodyPr/>
          <a:lstStyle/>
          <a:p>
            <a:pPr>
              <a:buFont typeface="Arial" panose="020B0604020202020204" pitchFamily="34" charset="0"/>
              <a:buChar char="•"/>
            </a:pPr>
            <a:r>
              <a:rPr lang="sv-SE" b="1" i="1" dirty="0"/>
              <a:t>Åtgärder på skolnivå </a:t>
            </a:r>
            <a:r>
              <a:rPr lang="sv-SE" i="1" dirty="0" smtClean="0"/>
              <a:t>- </a:t>
            </a:r>
            <a:r>
              <a:rPr lang="sv-SE" dirty="0" smtClean="0"/>
              <a:t>Omfördelning av ekonomiska resurser - Riktade </a:t>
            </a:r>
            <a:r>
              <a:rPr lang="sv-SE" dirty="0"/>
              <a:t>personella </a:t>
            </a:r>
            <a:r>
              <a:rPr lang="sv-SE" dirty="0" smtClean="0"/>
              <a:t>resurser</a:t>
            </a:r>
            <a:r>
              <a:rPr lang="sv-SE" dirty="0"/>
              <a:t> -</a:t>
            </a:r>
            <a:r>
              <a:rPr lang="sv-SE" dirty="0" smtClean="0"/>
              <a:t> Förstärkning av elevhälsan. </a:t>
            </a:r>
            <a:endParaRPr lang="sv-SE" dirty="0"/>
          </a:p>
          <a:p>
            <a:pPr>
              <a:buFont typeface="Arial" panose="020B0604020202020204" pitchFamily="34" charset="0"/>
              <a:buChar char="•"/>
            </a:pPr>
            <a:r>
              <a:rPr lang="sv-SE" b="1" i="1" dirty="0" smtClean="0"/>
              <a:t>Åtgärder </a:t>
            </a:r>
            <a:r>
              <a:rPr lang="sv-SE" b="1" i="1" dirty="0"/>
              <a:t>på programnivå </a:t>
            </a:r>
            <a:r>
              <a:rPr lang="sv-SE" i="1" dirty="0" smtClean="0"/>
              <a:t>- </a:t>
            </a:r>
            <a:r>
              <a:rPr lang="sv-SE" dirty="0" smtClean="0"/>
              <a:t>Resurser </a:t>
            </a:r>
            <a:r>
              <a:rPr lang="sv-SE" dirty="0"/>
              <a:t>till nationella program där meritvärden varit ovanligt låga vid </a:t>
            </a:r>
            <a:r>
              <a:rPr lang="sv-SE" dirty="0" smtClean="0"/>
              <a:t>antagning - Beslut </a:t>
            </a:r>
            <a:r>
              <a:rPr lang="sv-SE" dirty="0"/>
              <a:t>om förstärkning av undervisningen genom tvålärarsystem vid vissa </a:t>
            </a:r>
            <a:r>
              <a:rPr lang="sv-SE" dirty="0" smtClean="0"/>
              <a:t>program</a:t>
            </a:r>
            <a:r>
              <a:rPr lang="sv-SE" i="1" dirty="0"/>
              <a:t> -</a:t>
            </a:r>
            <a:r>
              <a:rPr lang="sv-SE" i="1" dirty="0" smtClean="0"/>
              <a:t> </a:t>
            </a:r>
            <a:r>
              <a:rPr lang="sv-SE" dirty="0" smtClean="0"/>
              <a:t>Stöd till jämställdhetsarbete </a:t>
            </a:r>
            <a:r>
              <a:rPr lang="sv-SE" dirty="0"/>
              <a:t>på </a:t>
            </a:r>
            <a:r>
              <a:rPr lang="sv-SE" dirty="0" smtClean="0"/>
              <a:t>programnivå. </a:t>
            </a:r>
            <a:endParaRPr lang="sv-SE" dirty="0"/>
          </a:p>
          <a:p>
            <a:pPr>
              <a:buFont typeface="Arial" panose="020B0604020202020204" pitchFamily="34" charset="0"/>
              <a:buChar char="•"/>
            </a:pPr>
            <a:r>
              <a:rPr lang="sv-SE" b="1" i="1" dirty="0"/>
              <a:t>S</a:t>
            </a:r>
            <a:r>
              <a:rPr lang="sv-SE" b="1" i="1" dirty="0" smtClean="0"/>
              <a:t>töd </a:t>
            </a:r>
            <a:r>
              <a:rPr lang="sv-SE" b="1" i="1" dirty="0"/>
              <a:t>till lärare </a:t>
            </a:r>
            <a:r>
              <a:rPr lang="sv-SE" i="1" dirty="0" smtClean="0"/>
              <a:t>– </a:t>
            </a:r>
            <a:r>
              <a:rPr lang="sv-SE" dirty="0" smtClean="0"/>
              <a:t>Fortbildning</a:t>
            </a:r>
            <a:r>
              <a:rPr lang="sv-SE" dirty="0"/>
              <a:t> -</a:t>
            </a:r>
            <a:r>
              <a:rPr lang="sv-SE" dirty="0" smtClean="0"/>
              <a:t> Tillsättning av förstelärare.</a:t>
            </a:r>
          </a:p>
          <a:p>
            <a:pPr>
              <a:buFont typeface="Arial" panose="020B0604020202020204" pitchFamily="34" charset="0"/>
              <a:buChar char="•"/>
            </a:pPr>
            <a:r>
              <a:rPr lang="sv-SE" b="1" i="1" dirty="0" smtClean="0"/>
              <a:t>Åtgärder </a:t>
            </a:r>
            <a:r>
              <a:rPr lang="sv-SE" b="1" i="1" dirty="0"/>
              <a:t>på elevnivå </a:t>
            </a:r>
            <a:r>
              <a:rPr lang="sv-SE" i="1" dirty="0" smtClean="0"/>
              <a:t>– </a:t>
            </a:r>
            <a:r>
              <a:rPr lang="sv-SE" dirty="0" smtClean="0"/>
              <a:t>Huvudmannen inhämtar information </a:t>
            </a:r>
            <a:r>
              <a:rPr lang="sv-SE" dirty="0"/>
              <a:t>om elevernas stödbehov </a:t>
            </a:r>
            <a:r>
              <a:rPr lang="sv-SE" dirty="0" smtClean="0"/>
              <a:t>oavsett kommun - Åtgärder för inackorderade elever, t ex att hålla skolan </a:t>
            </a:r>
            <a:r>
              <a:rPr lang="sv-SE" dirty="0"/>
              <a:t>öppen under </a:t>
            </a:r>
            <a:r>
              <a:rPr lang="sv-SE" dirty="0" smtClean="0"/>
              <a:t>kvällstid. </a:t>
            </a:r>
            <a:endParaRPr lang="sv-SE" dirty="0"/>
          </a:p>
        </p:txBody>
      </p:sp>
      <p:sp>
        <p:nvSpPr>
          <p:cNvPr id="4" name="Platshållare för bildnummer 3"/>
          <p:cNvSpPr>
            <a:spLocks noGrp="1"/>
          </p:cNvSpPr>
          <p:nvPr>
            <p:ph type="sldNum" sz="quarter" idx="12"/>
          </p:nvPr>
        </p:nvSpPr>
        <p:spPr/>
        <p:txBody>
          <a:bodyPr/>
          <a:lstStyle/>
          <a:p>
            <a:pPr>
              <a:defRPr/>
            </a:pPr>
            <a:fld id="{95C52EEC-2E1A-4E5D-9552-099871FEB034}" type="slidenum">
              <a:rPr lang="en-US" smtClean="0"/>
              <a:pPr>
                <a:defRPr/>
              </a:pPr>
              <a:t>7</a:t>
            </a:fld>
            <a:endParaRPr lang="en-US" dirty="0"/>
          </a:p>
        </p:txBody>
      </p:sp>
    </p:spTree>
    <p:extLst>
      <p:ext uri="{BB962C8B-B14F-4D97-AF65-F5344CB8AC3E}">
        <p14:creationId xmlns:p14="http://schemas.microsoft.com/office/powerpoint/2010/main" val="414524353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16505" y="929680"/>
            <a:ext cx="3663696" cy="5166320"/>
          </a:xfrm>
        </p:spPr>
      </p:pic>
      <p:sp>
        <p:nvSpPr>
          <p:cNvPr id="4" name="Platshållare för bildnummer 3"/>
          <p:cNvSpPr>
            <a:spLocks noGrp="1"/>
          </p:cNvSpPr>
          <p:nvPr>
            <p:ph type="sldNum" sz="quarter" idx="12"/>
          </p:nvPr>
        </p:nvSpPr>
        <p:spPr/>
        <p:txBody>
          <a:bodyPr/>
          <a:lstStyle/>
          <a:p>
            <a:pPr>
              <a:defRPr/>
            </a:pPr>
            <a:fld id="{95C52EEC-2E1A-4E5D-9552-099871FEB034}" type="slidenum">
              <a:rPr lang="en-US" smtClean="0"/>
              <a:pPr>
                <a:defRPr/>
              </a:pPr>
              <a:t>8</a:t>
            </a:fld>
            <a:endParaRPr lang="en-US" dirty="0"/>
          </a:p>
        </p:txBody>
      </p:sp>
    </p:spTree>
    <p:extLst>
      <p:ext uri="{BB962C8B-B14F-4D97-AF65-F5344CB8AC3E}">
        <p14:creationId xmlns:p14="http://schemas.microsoft.com/office/powerpoint/2010/main" val="400380969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mall60">
  <a:themeElements>
    <a:clrScheme name="Skolinspektionen">
      <a:dk1>
        <a:srgbClr val="000000"/>
      </a:dk1>
      <a:lt1>
        <a:srgbClr val="FFFFFF"/>
      </a:lt1>
      <a:dk2>
        <a:srgbClr val="000000"/>
      </a:dk2>
      <a:lt2>
        <a:srgbClr val="808080"/>
      </a:lt2>
      <a:accent1>
        <a:srgbClr val="00B0F0"/>
      </a:accent1>
      <a:accent2>
        <a:srgbClr val="DADADA"/>
      </a:accent2>
      <a:accent3>
        <a:srgbClr val="FFD500"/>
      </a:accent3>
      <a:accent4>
        <a:srgbClr val="D8EBF9"/>
      </a:accent4>
      <a:accent5>
        <a:srgbClr val="898A8D"/>
      </a:accent5>
      <a:accent6>
        <a:srgbClr val="9DD0F3"/>
      </a:accent6>
      <a:hlink>
        <a:srgbClr val="00B0F0"/>
      </a:hlink>
      <a:folHlink>
        <a:srgbClr val="D8EBF9"/>
      </a:folHlink>
    </a:clrScheme>
    <a:fontScheme name="Office-tema">
      <a:majorFont>
        <a:latin typeface="Arial"/>
        <a:ea typeface="ヒラギノ角ゴ Pro W6"/>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B0F0"/>
        </a:solidFill>
        <a:ln w="9525" cap="flat" cmpd="sng" algn="ctr">
          <a:noFill/>
          <a:prstDash val="solid"/>
          <a:round/>
          <a:headEnd type="none" w="med" len="med"/>
          <a:tailEnd type="none" w="med" len="med"/>
        </a:ln>
        <a:effectLst/>
      </a:spPr>
      <a:bodyPr vert="horz" wrap="square" lIns="91440" tIns="45720" rIns="91440" bIns="45720" numCol="1" rtlCol="0" anchor="ctr" anchorCtr="0" compatLnSpc="1">
        <a:prstTxWarp prst="textNoShape">
          <a:avLst/>
        </a:prstTxWarp>
      </a:bodyPr>
      <a:lstStyle>
        <a:defPPr marR="0" algn="ctr" defTabSz="914400" rtl="0" eaLnBrk="1" fontAlgn="base" latinLnBrk="0" hangingPunct="1">
          <a:lnSpc>
            <a:spcPct val="100000"/>
          </a:lnSpc>
          <a:spcBef>
            <a:spcPts val="0"/>
          </a:spcBef>
          <a:spcAft>
            <a:spcPct val="0"/>
          </a:spcAft>
          <a:buClrTx/>
          <a:buSzPct val="171000"/>
          <a:buFontTx/>
          <a:buNone/>
          <a:tabLst/>
          <a:defRPr kumimoji="0"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defRPr>
        </a:defPPr>
      </a:lstStyle>
    </a:spDef>
    <a:lnDef>
      <a:spPr bwMode="auto">
        <a:noFill/>
        <a:ln w="9525" cap="flat" cmpd="sng" algn="ctr">
          <a:solidFill>
            <a:srgbClr val="00B0F0"/>
          </a:solidFill>
          <a:prstDash val="solid"/>
          <a:round/>
          <a:headEnd type="none" w="med" len="med"/>
          <a:tailEnd type="none" w="med" len="med"/>
        </a:ln>
        <a:effectLst/>
      </a:spPr>
      <a:bodyPr/>
      <a:lstStyle/>
    </a:lnDef>
    <a:txDef>
      <a:spPr>
        <a:noFill/>
      </a:spPr>
      <a:bodyPr wrap="square" rtlCol="0">
        <a:spAutoFit/>
      </a:bodyPr>
      <a:lstStyle>
        <a:defPPr>
          <a:defRPr dirty="0" err="1" smtClean="0">
            <a:solidFill>
              <a:srgbClr val="00B0F0"/>
            </a:solidFill>
          </a:defRPr>
        </a:defPPr>
      </a:lstStyle>
    </a:txDef>
  </a:objectDefaults>
  <a:extraClrSchemeLst>
    <a:extraClrScheme>
      <a:clrScheme name="Office-tem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mall6</Template>
  <TotalTime>13588</TotalTime>
  <Pages>0</Pages>
  <Words>877</Words>
  <Characters>0</Characters>
  <Application>Microsoft Office PowerPoint</Application>
  <PresentationFormat>Anpassad</PresentationFormat>
  <Lines>0</Lines>
  <Paragraphs>76</Paragraphs>
  <Slides>8</Slides>
  <Notes>6</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8</vt:i4>
      </vt:variant>
    </vt:vector>
  </HeadingPairs>
  <TitlesOfParts>
    <vt:vector size="16" baseType="lpstr">
      <vt:lpstr>Arial</vt:lpstr>
      <vt:lpstr>Calibri Light</vt:lpstr>
      <vt:lpstr>Gill Sans</vt:lpstr>
      <vt:lpstr>Lucida Grande</vt:lpstr>
      <vt:lpstr>Times New Roman</vt:lpstr>
      <vt:lpstr>ヒラギノ角ゴ Pro W3</vt:lpstr>
      <vt:lpstr>ヒラギノ角ゴ Pro W6</vt:lpstr>
      <vt:lpstr>mall60</vt:lpstr>
      <vt:lpstr>Kommuners styrning av gymnasieskolan</vt:lpstr>
      <vt:lpstr> Granskningens problembild</vt:lpstr>
      <vt:lpstr> Skolans styrkedja</vt:lpstr>
      <vt:lpstr>Viktigaste iakttagelserna</vt:lpstr>
      <vt:lpstr>Konsekvenser av decentraliserat ansvar</vt:lpstr>
      <vt:lpstr>Framgångsrika arbetssätt</vt:lpstr>
      <vt:lpstr>Framgångsrika arbetssätt – exempel på åtgärder</vt:lpstr>
      <vt:lpstr>PowerPoint-presentation</vt:lpstr>
    </vt:vector>
  </TitlesOfParts>
  <Company>Skolinspektionen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Övergripande rapport - tankar</dc:title>
  <dc:creator>Jesper Thiborg</dc:creator>
  <cp:lastModifiedBy>Stefan Särnefält</cp:lastModifiedBy>
  <cp:revision>275</cp:revision>
  <cp:lastPrinted>2018-04-23T10:47:33Z</cp:lastPrinted>
  <dcterms:created xsi:type="dcterms:W3CDTF">2016-05-31T09:04:27Z</dcterms:created>
  <dcterms:modified xsi:type="dcterms:W3CDTF">2020-08-24T10:12:44Z</dcterms:modified>
</cp:coreProperties>
</file>