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Override2.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4"/>
  </p:sldMasterIdLst>
  <p:notesMasterIdLst>
    <p:notesMasterId r:id="rId19"/>
  </p:notesMasterIdLst>
  <p:handoutMasterIdLst>
    <p:handoutMasterId r:id="rId20"/>
  </p:handoutMasterIdLst>
  <p:sldIdLst>
    <p:sldId id="307" r:id="rId5"/>
    <p:sldId id="257" r:id="rId6"/>
    <p:sldId id="318" r:id="rId7"/>
    <p:sldId id="317" r:id="rId8"/>
    <p:sldId id="322" r:id="rId9"/>
    <p:sldId id="331" r:id="rId10"/>
    <p:sldId id="323" r:id="rId11"/>
    <p:sldId id="321" r:id="rId12"/>
    <p:sldId id="324" r:id="rId13"/>
    <p:sldId id="326" r:id="rId14"/>
    <p:sldId id="327" r:id="rId15"/>
    <p:sldId id="328" r:id="rId16"/>
    <p:sldId id="329" r:id="rId17"/>
    <p:sldId id="330" r:id="rId18"/>
  </p:sldIdLst>
  <p:sldSz cx="10160000" cy="7620000"/>
  <p:notesSz cx="6797675" cy="9926638"/>
  <p:defaultTextStyle>
    <a:defPPr>
      <a:defRPr lang="en-US"/>
    </a:defPPr>
    <a:lvl1pPr algn="l" rtl="0" fontAlgn="base">
      <a:spcBef>
        <a:spcPct val="0"/>
      </a:spcBef>
      <a:spcAft>
        <a:spcPct val="0"/>
      </a:spcAft>
      <a:defRPr sz="3200" kern="1200">
        <a:solidFill>
          <a:schemeClr val="bg1"/>
        </a:solidFill>
        <a:latin typeface="Arial" pitchFamily="34" charset="0"/>
        <a:ea typeface="ヒラギノ角ゴ Pro W3"/>
        <a:cs typeface="ヒラギノ角ゴ Pro W3"/>
        <a:sym typeface="Gill Sans"/>
      </a:defRPr>
    </a:lvl1pPr>
    <a:lvl2pPr marL="457200" algn="l" rtl="0" fontAlgn="base">
      <a:spcBef>
        <a:spcPct val="0"/>
      </a:spcBef>
      <a:spcAft>
        <a:spcPct val="0"/>
      </a:spcAft>
      <a:defRPr sz="3200" kern="1200">
        <a:solidFill>
          <a:schemeClr val="bg1"/>
        </a:solidFill>
        <a:latin typeface="Arial" pitchFamily="34" charset="0"/>
        <a:ea typeface="ヒラギノ角ゴ Pro W3"/>
        <a:cs typeface="ヒラギノ角ゴ Pro W3"/>
        <a:sym typeface="Gill Sans"/>
      </a:defRPr>
    </a:lvl2pPr>
    <a:lvl3pPr marL="914400" algn="l" rtl="0" fontAlgn="base">
      <a:spcBef>
        <a:spcPct val="0"/>
      </a:spcBef>
      <a:spcAft>
        <a:spcPct val="0"/>
      </a:spcAft>
      <a:defRPr sz="3200" kern="1200">
        <a:solidFill>
          <a:schemeClr val="bg1"/>
        </a:solidFill>
        <a:latin typeface="Arial" pitchFamily="34" charset="0"/>
        <a:ea typeface="ヒラギノ角ゴ Pro W3"/>
        <a:cs typeface="ヒラギノ角ゴ Pro W3"/>
        <a:sym typeface="Gill Sans"/>
      </a:defRPr>
    </a:lvl3pPr>
    <a:lvl4pPr marL="1371600" algn="l" rtl="0" fontAlgn="base">
      <a:spcBef>
        <a:spcPct val="0"/>
      </a:spcBef>
      <a:spcAft>
        <a:spcPct val="0"/>
      </a:spcAft>
      <a:defRPr sz="3200" kern="1200">
        <a:solidFill>
          <a:schemeClr val="bg1"/>
        </a:solidFill>
        <a:latin typeface="Arial" pitchFamily="34" charset="0"/>
        <a:ea typeface="ヒラギノ角ゴ Pro W3"/>
        <a:cs typeface="ヒラギノ角ゴ Pro W3"/>
        <a:sym typeface="Gill Sans"/>
      </a:defRPr>
    </a:lvl4pPr>
    <a:lvl5pPr marL="1828800" algn="l" rtl="0" fontAlgn="base">
      <a:spcBef>
        <a:spcPct val="0"/>
      </a:spcBef>
      <a:spcAft>
        <a:spcPct val="0"/>
      </a:spcAft>
      <a:defRPr sz="3200" kern="1200">
        <a:solidFill>
          <a:schemeClr val="bg1"/>
        </a:solidFill>
        <a:latin typeface="Arial" pitchFamily="34" charset="0"/>
        <a:ea typeface="ヒラギノ角ゴ Pro W3"/>
        <a:cs typeface="ヒラギノ角ゴ Pro W3"/>
        <a:sym typeface="Gill Sans"/>
      </a:defRPr>
    </a:lvl5pPr>
    <a:lvl6pPr marL="2286000" algn="l" defTabSz="914400" rtl="0" eaLnBrk="1" latinLnBrk="0" hangingPunct="1">
      <a:defRPr sz="3200" kern="1200">
        <a:solidFill>
          <a:schemeClr val="bg1"/>
        </a:solidFill>
        <a:latin typeface="Arial" pitchFamily="34" charset="0"/>
        <a:ea typeface="ヒラギノ角ゴ Pro W3"/>
        <a:cs typeface="ヒラギノ角ゴ Pro W3"/>
        <a:sym typeface="Gill Sans"/>
      </a:defRPr>
    </a:lvl6pPr>
    <a:lvl7pPr marL="2743200" algn="l" defTabSz="914400" rtl="0" eaLnBrk="1" latinLnBrk="0" hangingPunct="1">
      <a:defRPr sz="3200" kern="1200">
        <a:solidFill>
          <a:schemeClr val="bg1"/>
        </a:solidFill>
        <a:latin typeface="Arial" pitchFamily="34" charset="0"/>
        <a:ea typeface="ヒラギノ角ゴ Pro W3"/>
        <a:cs typeface="ヒラギノ角ゴ Pro W3"/>
        <a:sym typeface="Gill Sans"/>
      </a:defRPr>
    </a:lvl7pPr>
    <a:lvl8pPr marL="3200400" algn="l" defTabSz="914400" rtl="0" eaLnBrk="1" latinLnBrk="0" hangingPunct="1">
      <a:defRPr sz="3200" kern="1200">
        <a:solidFill>
          <a:schemeClr val="bg1"/>
        </a:solidFill>
        <a:latin typeface="Arial" pitchFamily="34" charset="0"/>
        <a:ea typeface="ヒラギノ角ゴ Pro W3"/>
        <a:cs typeface="ヒラギノ角ゴ Pro W3"/>
        <a:sym typeface="Gill Sans"/>
      </a:defRPr>
    </a:lvl8pPr>
    <a:lvl9pPr marL="3657600" algn="l" defTabSz="914400" rtl="0" eaLnBrk="1" latinLnBrk="0" hangingPunct="1">
      <a:defRPr sz="3200" kern="1200">
        <a:solidFill>
          <a:schemeClr val="bg1"/>
        </a:solidFill>
        <a:latin typeface="Arial" pitchFamily="34" charset="0"/>
        <a:ea typeface="ヒラギノ角ゴ Pro W3"/>
        <a:cs typeface="ヒラギノ角ゴ Pro W3"/>
        <a:sym typeface="Gill Sans"/>
      </a:defRPr>
    </a:lvl9pPr>
  </p:defaultTextStyle>
  <p:extLst>
    <p:ext uri="{EFAFB233-063F-42B5-8137-9DF3F51BA10A}">
      <p15:sldGuideLst xmlns:p15="http://schemas.microsoft.com/office/powerpoint/2012/main">
        <p15:guide id="1" orient="horz" pos="2400">
          <p15:clr>
            <a:srgbClr val="A4A3A4"/>
          </p15:clr>
        </p15:guide>
        <p15:guide id="2" pos="320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na Ekberg" initials="EE" lastIdx="3" clrIdx="0">
    <p:extLst>
      <p:ext uri="{19B8F6BF-5375-455C-9EA6-DF929625EA0E}">
        <p15:presenceInfo xmlns:p15="http://schemas.microsoft.com/office/powerpoint/2012/main" userId="S-1-5-21-879853034-443864581-1692086861-20459" providerId="AD"/>
      </p:ext>
    </p:extLst>
  </p:cmAuthor>
  <p:cmAuthor id="2" name="Ann Edvinsson" initials="AE" lastIdx="6" clrIdx="1">
    <p:extLst>
      <p:ext uri="{19B8F6BF-5375-455C-9EA6-DF929625EA0E}">
        <p15:presenceInfo xmlns:p15="http://schemas.microsoft.com/office/powerpoint/2012/main" userId="S-1-5-21-879853034-443864581-1692086861-152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399"/>
    <a:srgbClr val="BF95DF"/>
    <a:srgbClr val="CC00FF"/>
    <a:srgbClr val="F59C00"/>
    <a:srgbClr val="808080"/>
    <a:srgbClr val="6692A2"/>
    <a:srgbClr val="4E764C"/>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llanmörkt format 4 - Dekorfärg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6D9F66E-5EB9-4882-86FB-DCBF35E3C3E4}" styleName="Mellanmörkt format 4 - Dekorfärg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40" autoAdjust="0"/>
    <p:restoredTop sz="71231" autoAdjust="0"/>
  </p:normalViewPr>
  <p:slideViewPr>
    <p:cSldViewPr>
      <p:cViewPr varScale="1">
        <p:scale>
          <a:sx n="75" d="100"/>
          <a:sy n="75" d="100"/>
        </p:scale>
        <p:origin x="1962" y="60"/>
      </p:cViewPr>
      <p:guideLst>
        <p:guide orient="horz" pos="2400"/>
        <p:guide pos="320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ts val="1800"/>
              </a:spcBef>
              <a:buSzPct val="171000"/>
              <a:defRPr sz="1200">
                <a:latin typeface="Arial" charset="0"/>
                <a:ea typeface="ヒラギノ角ゴ Pro W3" pitchFamily="84" charset="-128"/>
                <a:cs typeface="+mn-cs"/>
                <a:sym typeface="Gill Sans" pitchFamily="84" charset="0"/>
              </a:defRPr>
            </a:lvl1pPr>
          </a:lstStyle>
          <a:p>
            <a:pPr>
              <a:defRPr/>
            </a:pPr>
            <a:endParaRPr lang="sv-SE"/>
          </a:p>
        </p:txBody>
      </p:sp>
      <p:sp>
        <p:nvSpPr>
          <p:cNvPr id="103427"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ts val="1800"/>
              </a:spcBef>
              <a:buSzPct val="171000"/>
              <a:defRPr sz="1200">
                <a:latin typeface="Arial" charset="0"/>
                <a:ea typeface="ヒラギノ角ゴ Pro W3" pitchFamily="84" charset="-128"/>
                <a:cs typeface="+mn-cs"/>
                <a:sym typeface="Gill Sans" pitchFamily="84" charset="0"/>
              </a:defRPr>
            </a:lvl1pPr>
          </a:lstStyle>
          <a:p>
            <a:pPr>
              <a:defRPr/>
            </a:pPr>
            <a:endParaRPr lang="sv-SE"/>
          </a:p>
        </p:txBody>
      </p:sp>
      <p:sp>
        <p:nvSpPr>
          <p:cNvPr id="103428"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ts val="1800"/>
              </a:spcBef>
              <a:buSzPct val="171000"/>
              <a:defRPr sz="1200">
                <a:latin typeface="Arial" charset="0"/>
                <a:ea typeface="ヒラギノ角ゴ Pro W3" pitchFamily="84" charset="-128"/>
                <a:cs typeface="+mn-cs"/>
                <a:sym typeface="Gill Sans" pitchFamily="84" charset="0"/>
              </a:defRPr>
            </a:lvl1pPr>
          </a:lstStyle>
          <a:p>
            <a:pPr>
              <a:defRPr/>
            </a:pPr>
            <a:endParaRPr lang="sv-SE"/>
          </a:p>
        </p:txBody>
      </p:sp>
      <p:sp>
        <p:nvSpPr>
          <p:cNvPr id="103429"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ts val="1800"/>
              </a:spcBef>
              <a:buSzPct val="171000"/>
              <a:defRPr sz="1200">
                <a:latin typeface="Arial" charset="0"/>
                <a:ea typeface="ヒラギノ角ゴ Pro W3" pitchFamily="84" charset="-128"/>
                <a:cs typeface="+mn-cs"/>
                <a:sym typeface="Gill Sans" pitchFamily="84" charset="0"/>
              </a:defRPr>
            </a:lvl1pPr>
          </a:lstStyle>
          <a:p>
            <a:pPr>
              <a:defRPr/>
            </a:pPr>
            <a:fld id="{D20C4A5A-00C5-4002-B506-5D450261337B}" type="slidenum">
              <a:rPr lang="sv-SE"/>
              <a:pPr>
                <a:defRPr/>
              </a:pPr>
              <a:t>‹#›</a:t>
            </a:fld>
            <a:endParaRPr lang="sv-SE"/>
          </a:p>
        </p:txBody>
      </p:sp>
    </p:spTree>
    <p:extLst>
      <p:ext uri="{BB962C8B-B14F-4D97-AF65-F5344CB8AC3E}">
        <p14:creationId xmlns:p14="http://schemas.microsoft.com/office/powerpoint/2010/main" val="21978340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SzTx/>
              <a:defRPr sz="1200">
                <a:solidFill>
                  <a:schemeClr val="tx1"/>
                </a:solidFill>
                <a:latin typeface="Arial" charset="0"/>
                <a:ea typeface="ヒラギノ角ゴ Pro W3" pitchFamily="84" charset="-128"/>
                <a:cs typeface="+mn-cs"/>
                <a:sym typeface="Gill Sans" pitchFamily="84" charset="0"/>
              </a:defRPr>
            </a:lvl1pPr>
          </a:lstStyle>
          <a:p>
            <a:pPr>
              <a:defRPr/>
            </a:pPr>
            <a:endParaRPr lang="en-US"/>
          </a:p>
        </p:txBody>
      </p:sp>
      <p:sp>
        <p:nvSpPr>
          <p:cNvPr id="1536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SzTx/>
              <a:defRPr sz="1200">
                <a:solidFill>
                  <a:schemeClr val="tx1"/>
                </a:solidFill>
                <a:latin typeface="Arial" charset="0"/>
                <a:ea typeface="ヒラギノ角ゴ Pro W3" pitchFamily="84" charset="-128"/>
                <a:cs typeface="+mn-cs"/>
                <a:sym typeface="Gill Sans" pitchFamily="84"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Klicka här för att ändra format på bakgrundstexten</a:t>
            </a:r>
          </a:p>
          <a:p>
            <a:pPr lvl="1"/>
            <a:r>
              <a:rPr lang="en-US" noProof="0" smtClean="0"/>
              <a:t>Nivå två</a:t>
            </a:r>
          </a:p>
          <a:p>
            <a:pPr lvl="2"/>
            <a:r>
              <a:rPr lang="en-US" noProof="0" smtClean="0"/>
              <a:t>Nivå tre</a:t>
            </a:r>
          </a:p>
          <a:p>
            <a:pPr lvl="3"/>
            <a:r>
              <a:rPr lang="en-US" noProof="0" smtClean="0"/>
              <a:t>Nivå fyra</a:t>
            </a:r>
          </a:p>
          <a:p>
            <a:pPr lvl="4"/>
            <a:r>
              <a:rPr lang="en-US" noProof="0" smtClean="0"/>
              <a:t>Nivå fem</a:t>
            </a:r>
          </a:p>
        </p:txBody>
      </p:sp>
      <p:sp>
        <p:nvSpPr>
          <p:cNvPr id="15366"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SzTx/>
              <a:defRPr sz="1200">
                <a:solidFill>
                  <a:schemeClr val="tx1"/>
                </a:solidFill>
                <a:latin typeface="Arial" charset="0"/>
                <a:ea typeface="ヒラギノ角ゴ Pro W3" pitchFamily="84" charset="-128"/>
                <a:cs typeface="+mn-cs"/>
                <a:sym typeface="Gill Sans" pitchFamily="84" charset="0"/>
              </a:defRPr>
            </a:lvl1pPr>
          </a:lstStyle>
          <a:p>
            <a:pPr>
              <a:defRPr/>
            </a:pPr>
            <a:endParaRPr lang="en-US"/>
          </a:p>
        </p:txBody>
      </p:sp>
      <p:sp>
        <p:nvSpPr>
          <p:cNvPr id="15367"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SzTx/>
              <a:defRPr sz="1200">
                <a:solidFill>
                  <a:schemeClr val="tx1"/>
                </a:solidFill>
                <a:latin typeface="Arial" charset="0"/>
                <a:ea typeface="ヒラギノ角ゴ Pro W3" pitchFamily="84" charset="-128"/>
                <a:cs typeface="+mn-cs"/>
                <a:sym typeface="Gill Sans" pitchFamily="84" charset="0"/>
              </a:defRPr>
            </a:lvl1pPr>
          </a:lstStyle>
          <a:p>
            <a:pPr>
              <a:defRPr/>
            </a:pPr>
            <a:fld id="{BA7804CF-4CB1-416B-817A-ADBCC0B140BC}" type="slidenum">
              <a:rPr lang="en-US"/>
              <a:pPr>
                <a:defRPr/>
              </a:pPr>
              <a:t>‹#›</a:t>
            </a:fld>
            <a:endParaRPr lang="en-US"/>
          </a:p>
        </p:txBody>
      </p:sp>
    </p:spTree>
    <p:extLst>
      <p:ext uri="{BB962C8B-B14F-4D97-AF65-F5344CB8AC3E}">
        <p14:creationId xmlns:p14="http://schemas.microsoft.com/office/powerpoint/2010/main" val="2332890794"/>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sz="1200" kern="1200">
        <a:solidFill>
          <a:schemeClr val="tx1"/>
        </a:solidFill>
        <a:latin typeface="Arial" charset="0"/>
        <a:ea typeface="+mn-ea"/>
        <a:cs typeface="+mn-cs"/>
      </a:defRPr>
    </a:lvl2pPr>
    <a:lvl3pPr marL="914400" algn="l" rtl="0" eaLnBrk="0" fontAlgn="base" hangingPunct="0">
      <a:spcBef>
        <a:spcPct val="0"/>
      </a:spcBef>
      <a:spcAft>
        <a:spcPct val="0"/>
      </a:spcAft>
      <a:defRPr sz="1200" kern="1200">
        <a:solidFill>
          <a:schemeClr val="tx1"/>
        </a:solidFill>
        <a:latin typeface="Arial" charset="0"/>
        <a:ea typeface="+mn-ea"/>
        <a:cs typeface="+mn-cs"/>
      </a:defRPr>
    </a:lvl3pPr>
    <a:lvl4pPr marL="1371600" algn="l" rtl="0" eaLnBrk="0" fontAlgn="base" hangingPunct="0">
      <a:spcBef>
        <a:spcPct val="0"/>
      </a:spcBef>
      <a:spcAft>
        <a:spcPct val="0"/>
      </a:spcAft>
      <a:defRPr sz="1200" kern="1200">
        <a:solidFill>
          <a:schemeClr val="tx1"/>
        </a:solidFill>
        <a:latin typeface="Arial" charset="0"/>
        <a:ea typeface="+mn-ea"/>
        <a:cs typeface="+mn-cs"/>
      </a:defRPr>
    </a:lvl4pPr>
    <a:lvl5pPr marL="1828800" algn="l"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1</a:t>
            </a:fld>
            <a:endParaRPr lang="en-US"/>
          </a:p>
        </p:txBody>
      </p:sp>
    </p:spTree>
    <p:extLst>
      <p:ext uri="{BB962C8B-B14F-4D97-AF65-F5344CB8AC3E}">
        <p14:creationId xmlns:p14="http://schemas.microsoft.com/office/powerpoint/2010/main" val="33285203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sv-SE" sz="1200" kern="1200" dirty="0" smtClean="0">
                <a:solidFill>
                  <a:schemeClr val="tx1"/>
                </a:solidFill>
                <a:effectLst/>
                <a:latin typeface="Arial" charset="0"/>
                <a:ea typeface="+mn-ea"/>
                <a:cs typeface="+mn-cs"/>
              </a:rPr>
              <a:t>Många lärare i den här granskningen säkerställer att innehållet i läromedlet stämmer överens med det centrala innehållet för ämnet och årskursen. </a:t>
            </a:r>
          </a:p>
          <a:p>
            <a:pPr marL="0" marR="0" lvl="0" indent="0" algn="l" defTabSz="914400" rtl="0" eaLnBrk="0" fontAlgn="base" latinLnBrk="0" hangingPunct="0">
              <a:lnSpc>
                <a:spcPct val="100000"/>
              </a:lnSpc>
              <a:spcBef>
                <a:spcPct val="0"/>
              </a:spcBef>
              <a:spcAft>
                <a:spcPct val="0"/>
              </a:spcAft>
              <a:buClrTx/>
              <a:buSzTx/>
              <a:buFontTx/>
              <a:buNone/>
              <a:tabLst/>
              <a:defRPr/>
            </a:pPr>
            <a:endParaRPr lang="sv-SE" sz="1200" kern="1200" dirty="0" smtClean="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sv-SE" sz="1200" kern="1200" dirty="0" smtClean="0">
                <a:solidFill>
                  <a:schemeClr val="tx1"/>
                </a:solidFill>
                <a:effectLst/>
                <a:latin typeface="Arial" charset="0"/>
                <a:ea typeface="+mn-ea"/>
                <a:cs typeface="+mn-cs"/>
              </a:rPr>
              <a:t>Att planera en undervisning som täcker in det centrala innehållet på ett bra sätt, som fördjupar vissa områden och mer översiktligt går igenom andra, är något som lärarna gör genom att komplettera olika läromedel med varandra. Det kan ske genom att komplettera ett huvudläromedel med ytterligare material där det behövs, eller genom att utgå från det centrala innehållet och plocka samman olika läromedel som tillsammans ger en bra bild av det aktuella området. </a:t>
            </a:r>
          </a:p>
          <a:p>
            <a:pPr marL="0" marR="0" lvl="0" indent="0" algn="l" defTabSz="914400" rtl="0" eaLnBrk="0" fontAlgn="base" latinLnBrk="0" hangingPunct="0">
              <a:lnSpc>
                <a:spcPct val="100000"/>
              </a:lnSpc>
              <a:spcBef>
                <a:spcPct val="0"/>
              </a:spcBef>
              <a:spcAft>
                <a:spcPct val="0"/>
              </a:spcAft>
              <a:buClrTx/>
              <a:buSzTx/>
              <a:buFontTx/>
              <a:buNone/>
              <a:tabLst/>
              <a:defRPr/>
            </a:pPr>
            <a:endParaRPr lang="sv-SE" sz="1200" kern="1200" dirty="0" smtClean="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sv-SE" sz="1200" kern="1200" dirty="0" smtClean="0">
                <a:solidFill>
                  <a:schemeClr val="tx1"/>
                </a:solidFill>
                <a:effectLst/>
                <a:latin typeface="Arial" charset="0"/>
                <a:ea typeface="+mn-ea"/>
                <a:cs typeface="+mn-cs"/>
              </a:rPr>
              <a:t>Eftersom de flesta lärare använder flera olika läromedel blir det också en självklarhet att i planeringen av undervisningen välja läromedel som tillsammans ger en bra bild av det centrala innehåll som ingår i olika arbetsområden.</a:t>
            </a:r>
          </a:p>
          <a:p>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10</a:t>
            </a:fld>
            <a:endParaRPr lang="en-US"/>
          </a:p>
        </p:txBody>
      </p:sp>
    </p:spTree>
    <p:extLst>
      <p:ext uri="{BB962C8B-B14F-4D97-AF65-F5344CB8AC3E}">
        <p14:creationId xmlns:p14="http://schemas.microsoft.com/office/powerpoint/2010/main" val="3734724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smtClean="0">
                <a:solidFill>
                  <a:schemeClr val="tx1"/>
                </a:solidFill>
                <a:effectLst/>
                <a:latin typeface="Arial" charset="0"/>
                <a:ea typeface="+mn-ea"/>
                <a:cs typeface="+mn-cs"/>
              </a:rPr>
              <a:t>Anpassningar görs ofta i själva undervisningssituationen, snarare än vid val av läromedlet. En bred definition av läromedel gör det inte heller helt enkelt att dra en tydlig linje mellan vad som är en anpassning i undervisningen och vad som är en anpassning genom val av läromedel.</a:t>
            </a:r>
          </a:p>
          <a:p>
            <a:r>
              <a:rPr lang="sv-SE" sz="1200" kern="1200" dirty="0" smtClean="0">
                <a:solidFill>
                  <a:schemeClr val="tx1"/>
                </a:solidFill>
                <a:effectLst/>
                <a:latin typeface="Arial" charset="0"/>
                <a:ea typeface="+mn-ea"/>
                <a:cs typeface="+mn-cs"/>
              </a:rPr>
              <a:t> </a:t>
            </a:r>
          </a:p>
          <a:p>
            <a:r>
              <a:rPr lang="sv-SE" sz="1200" kern="1200" dirty="0" smtClean="0">
                <a:solidFill>
                  <a:schemeClr val="tx1"/>
                </a:solidFill>
                <a:effectLst/>
                <a:latin typeface="Arial" charset="0"/>
                <a:ea typeface="+mn-ea"/>
                <a:cs typeface="+mn-cs"/>
              </a:rPr>
              <a:t>När lärarna granskar möjligheten att anpassa läromedlen efter elevers olika behov är det faktorer som innehållets struktur, svårighetsgrad, språk och tillgänglighet de utgår ifrån. Ett sätt att anpassa läromedel efter elevers olika behov är att skapa egna läromedel som komplement till ett huvudläromedel. Det kan exempelvis handla om att skapa begreppslistor med förklaringar av svåra begrepp eller att visualisera texter genom att komplettera med bilder eller filmer. </a:t>
            </a:r>
          </a:p>
          <a:p>
            <a:r>
              <a:rPr lang="sv-SE" sz="1200" kern="1200" dirty="0" smtClean="0">
                <a:solidFill>
                  <a:schemeClr val="tx1"/>
                </a:solidFill>
                <a:effectLst/>
                <a:latin typeface="Arial" charset="0"/>
                <a:ea typeface="+mn-ea"/>
                <a:cs typeface="+mn-cs"/>
              </a:rPr>
              <a:t> </a:t>
            </a:r>
          </a:p>
          <a:p>
            <a:r>
              <a:rPr lang="sv-SE" sz="1200" kern="1200" dirty="0" smtClean="0">
                <a:solidFill>
                  <a:schemeClr val="tx1"/>
                </a:solidFill>
                <a:effectLst/>
                <a:latin typeface="Arial" charset="0"/>
                <a:ea typeface="+mn-ea"/>
                <a:cs typeface="+mn-cs"/>
              </a:rPr>
              <a:t>Val av läromedel för att erbjuda utmaningar till elever som behöver detta kan handla om att komplettera undervisningen med artiklar, egenproducerade fördjupningsuppgifter eller att ge dessa elever läromedel som egentligen är avsett för gymnasienivå. </a:t>
            </a:r>
          </a:p>
          <a:p>
            <a:r>
              <a:rPr lang="sv-SE" sz="1200" kern="1200" dirty="0" smtClean="0">
                <a:solidFill>
                  <a:schemeClr val="tx1"/>
                </a:solidFill>
                <a:effectLst/>
                <a:latin typeface="Arial" charset="0"/>
                <a:ea typeface="+mn-ea"/>
                <a:cs typeface="+mn-cs"/>
              </a:rPr>
              <a:t> </a:t>
            </a:r>
          </a:p>
          <a:p>
            <a:r>
              <a:rPr lang="sv-SE" sz="1200" kern="1200" dirty="0" smtClean="0">
                <a:solidFill>
                  <a:schemeClr val="tx1"/>
                </a:solidFill>
                <a:effectLst/>
                <a:latin typeface="Arial" charset="0"/>
                <a:ea typeface="+mn-ea"/>
                <a:cs typeface="+mn-cs"/>
              </a:rPr>
              <a:t>Specialpedagoger och speciallärare har på många skolor en central roll i undervisningens anpassning till individ- och/eller gruppnivå. På så sätt involveras dessa kompetenser också i val av läromedel, även om de framförallt ger stöd i hur befintliga läromedel kan anpassas efter olika behov. Även studiehandledare och lärare i svenska som andraspråk görs på flera skolor delaktiga i anpassningen av läromedel till elever med andra modersmål än svenska, exempelvis genom att hjälpa ämnesläraren att hitta rätt nivå på texter.</a:t>
            </a:r>
          </a:p>
          <a:p>
            <a:r>
              <a:rPr lang="sv-SE" sz="1200" kern="1200" dirty="0" smtClean="0">
                <a:solidFill>
                  <a:schemeClr val="tx1"/>
                </a:solidFill>
                <a:effectLst/>
                <a:latin typeface="Arial" charset="0"/>
                <a:ea typeface="+mn-ea"/>
                <a:cs typeface="+mn-cs"/>
              </a:rPr>
              <a:t> </a:t>
            </a:r>
          </a:p>
          <a:p>
            <a:r>
              <a:rPr lang="sv-SE" sz="1200" kern="1200" dirty="0" smtClean="0">
                <a:solidFill>
                  <a:schemeClr val="tx1"/>
                </a:solidFill>
                <a:effectLst/>
                <a:latin typeface="Arial" charset="0"/>
                <a:ea typeface="+mn-ea"/>
                <a:cs typeface="+mn-cs"/>
              </a:rPr>
              <a:t> </a:t>
            </a:r>
          </a:p>
          <a:p>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11</a:t>
            </a:fld>
            <a:endParaRPr lang="en-US"/>
          </a:p>
        </p:txBody>
      </p:sp>
    </p:spTree>
    <p:extLst>
      <p:ext uri="{BB962C8B-B14F-4D97-AF65-F5344CB8AC3E}">
        <p14:creationId xmlns:p14="http://schemas.microsoft.com/office/powerpoint/2010/main" val="28559154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sv-SE" kern="1200" dirty="0" smtClean="0"/>
              <a:t>Lärare inte bara uppdaterar faktauppgifter, utan de kompletterar också läromedel med annat material för att ge en aktuell bild av politiska strömningar och samhällsutveckling. </a:t>
            </a:r>
          </a:p>
          <a:p>
            <a:endParaRPr lang="sv-SE" sz="1200" kern="1200" dirty="0" smtClean="0">
              <a:solidFill>
                <a:schemeClr val="tx1"/>
              </a:solidFill>
              <a:effectLst/>
              <a:latin typeface="Arial" charset="0"/>
              <a:ea typeface="+mn-ea"/>
              <a:cs typeface="+mn-cs"/>
            </a:endParaRPr>
          </a:p>
          <a:p>
            <a:r>
              <a:rPr lang="sv-SE" sz="1200" kern="1200" dirty="0" smtClean="0">
                <a:solidFill>
                  <a:schemeClr val="tx1"/>
                </a:solidFill>
                <a:effectLst/>
                <a:latin typeface="Arial" charset="0"/>
                <a:ea typeface="+mn-ea"/>
                <a:cs typeface="+mn-cs"/>
              </a:rPr>
              <a:t>Genom att exempelvis komplettera förlagsproducerade läromedel med artiklar eller klipp från nyhetssändningar eller genom att i undervisningen ta upp en aktuell fråga med koppling till det arbetsområde man håller på med kan undervisningen hållas aktuell, trots att många läromedel är tryckta och därmed statiska. En fördel med de digitala läromedlen är att de uppdateras kontinuerligt. </a:t>
            </a:r>
          </a:p>
          <a:p>
            <a:r>
              <a:rPr lang="sv-SE" sz="1200" kern="1200" dirty="0" smtClean="0">
                <a:solidFill>
                  <a:schemeClr val="tx1"/>
                </a:solidFill>
                <a:effectLst/>
                <a:latin typeface="Arial" charset="0"/>
                <a:ea typeface="+mn-ea"/>
                <a:cs typeface="+mn-cs"/>
              </a:rPr>
              <a:t> </a:t>
            </a:r>
          </a:p>
          <a:p>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12</a:t>
            </a:fld>
            <a:endParaRPr lang="en-US"/>
          </a:p>
        </p:txBody>
      </p:sp>
    </p:spTree>
    <p:extLst>
      <p:ext uri="{BB962C8B-B14F-4D97-AF65-F5344CB8AC3E}">
        <p14:creationId xmlns:p14="http://schemas.microsoft.com/office/powerpoint/2010/main" val="3688624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smtClean="0">
                <a:solidFill>
                  <a:schemeClr val="tx1"/>
                </a:solidFill>
                <a:effectLst/>
                <a:latin typeface="Arial" charset="0"/>
                <a:ea typeface="+mn-ea"/>
                <a:cs typeface="+mn-cs"/>
              </a:rPr>
              <a:t>Läromedlen är en central del av undervisningen och det är därför viktigt att även de utgår från och förmedlar de värden som beskrivs i skollagen och läroplanen. Att rektorn ofta har en mindre aktiv styrning av arbetet med kvalitetssäkring visar sig i flera fall genom att värdegrunden av många lärare beskrivs vara något som de granskar på egen hand och inte särskilt ofta för diskussioner kring med kollegor. Det kan också variera på samma skola mellan olika lärare hur aktivt de granskar läromedel ur värdegrundsperspektiv och att de inte är medvetna om hur deras kollegor gör. En del lärare förlitar sig också i hög grad på att förlagsproducerade läromedel redan är granskade ur dessa perspektiv. Andra lärare beskriver att de läser igenom läromedlen utifrån en internaliserad bild av läroplanens värdegrund och menar att de skulle reagera om något stack ut som olämpligt. </a:t>
            </a:r>
          </a:p>
          <a:p>
            <a:r>
              <a:rPr lang="sv-SE" sz="1200" kern="1200" dirty="0" smtClean="0">
                <a:solidFill>
                  <a:schemeClr val="tx1"/>
                </a:solidFill>
                <a:effectLst/>
                <a:latin typeface="Arial" charset="0"/>
                <a:ea typeface="+mn-ea"/>
                <a:cs typeface="+mn-cs"/>
              </a:rPr>
              <a:t>Det är också vanligt att lärarna när de i intervjuerna får frågor om hur de granskar läromedel ur värdegrundsperspektiv i sitt svar snarare beskriver hur de undervisar om värdegrund än hur de granskar läromedel utifrån ett värdegrundsperspektiv. De kan exempelvis beskriva att de i undervisningen tar upp att det förekommer diskriminering av personer med funktionsnedsättning eller att de undervisar om rasism, snarare än att de granskat läromedel för att undersöka hur de generellt framställer och representerar olika människor i text och bild. Skolans värdegrund är bred, och det är ofta något eller några perspektiv som lärarna lägger större vikt vid i sin kvalitetssäkring, medan andra delar får mindre uppmärksamhet. </a:t>
            </a:r>
          </a:p>
          <a:p>
            <a:r>
              <a:rPr lang="sv-SE" sz="1200" kern="1200" dirty="0" smtClean="0">
                <a:solidFill>
                  <a:schemeClr val="tx1"/>
                </a:solidFill>
                <a:effectLst/>
                <a:latin typeface="Arial" charset="0"/>
                <a:ea typeface="+mn-ea"/>
                <a:cs typeface="+mn-cs"/>
              </a:rPr>
              <a:t> </a:t>
            </a:r>
          </a:p>
          <a:p>
            <a:r>
              <a:rPr lang="sv-SE" sz="1200" kern="1200" dirty="0" smtClean="0">
                <a:solidFill>
                  <a:schemeClr val="tx1"/>
                </a:solidFill>
                <a:effectLst/>
                <a:latin typeface="Arial" charset="0"/>
                <a:ea typeface="+mn-ea"/>
                <a:cs typeface="+mn-cs"/>
              </a:rPr>
              <a:t>Skolinspektionen har också sett exempel på en mer aktiv och medveten kvalitetssäkring av läromedel ur värdegrundsperspektiv. Exempelvis undersöker vissa lärare hur olika grupper representeras i text och bild eller om läromedlet har ett perspektiv som inte stämmer överens med läroplanens värdegrund. Flera lärare menar till exempel att samhället framställs som mer homogent i många läromedel än vad det egentligen är. </a:t>
            </a:r>
          </a:p>
          <a:p>
            <a:r>
              <a:rPr lang="sv-SE" sz="1200" kern="1200" dirty="0" smtClean="0">
                <a:solidFill>
                  <a:schemeClr val="tx1"/>
                </a:solidFill>
                <a:effectLst/>
                <a:latin typeface="Arial" charset="0"/>
                <a:ea typeface="+mn-ea"/>
                <a:cs typeface="+mn-cs"/>
              </a:rPr>
              <a:t> </a:t>
            </a:r>
          </a:p>
          <a:p>
            <a:r>
              <a:rPr lang="sv-SE" sz="1200" kern="1200" dirty="0" smtClean="0">
                <a:solidFill>
                  <a:schemeClr val="tx1"/>
                </a:solidFill>
                <a:effectLst/>
                <a:latin typeface="Arial" charset="0"/>
                <a:ea typeface="+mn-ea"/>
                <a:cs typeface="+mn-cs"/>
              </a:rPr>
              <a:t>Konkret kan en granskning av läromedlet leda till att läraren exempelvis kompletterar historieböcker med ytterligare material för att ge exempel på kvinnor som haft betydelse historiskt eller belysa kvinnans roll genom historien. Det är också vanligt att lärare beskriver att de tar tillfället i akt att uppmärksamma eleverna på vikten av källkritik, eller på hur grupper kan framställas på ett sätt som inte överensstämmer med skolans värdegrund, om de upptäcker sådant i ett läromedel. Istället för att välja bort läromedlet på grund av dess innehåll beskriver flera lärare att de istället använder läromedlet för att belysa olika värdegrundsperspektiv.</a:t>
            </a:r>
          </a:p>
          <a:p>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13</a:t>
            </a:fld>
            <a:endParaRPr lang="en-US"/>
          </a:p>
        </p:txBody>
      </p:sp>
    </p:spTree>
    <p:extLst>
      <p:ext uri="{BB962C8B-B14F-4D97-AF65-F5344CB8AC3E}">
        <p14:creationId xmlns:p14="http://schemas.microsoft.com/office/powerpoint/2010/main" val="3486927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smtClean="0">
                <a:solidFill>
                  <a:schemeClr val="tx1"/>
                </a:solidFill>
                <a:effectLst/>
                <a:latin typeface="Arial" charset="0"/>
                <a:ea typeface="+mn-ea"/>
                <a:cs typeface="+mn-cs"/>
              </a:rPr>
              <a:t>För att veta om läromedlet är samstämmigt med forskning om ämnet och ämnets didaktik krävs det att läraren håller sig uppdaterad om detta vilket i sin tur kräver en stor tidsmässig investering. Lärare beskriver att de i ämneslagen delar med sig av kunskap om forskning och didaktik och ger varandra tips om de läst något intressant. Det är inte ovanligt att lärarna beskriver att det är fritid som används för att hålla sig uppdaterad med forskningen inom sina ämnen. Specialpedagogen beskrivs på flera skolor kunna bidra med forskning om didaktik. Det är dock vanligare att den kompetensutveckling lärarna får handlar om </a:t>
            </a:r>
            <a:r>
              <a:rPr lang="sv-SE" sz="1200" kern="1200" dirty="0" err="1" smtClean="0">
                <a:solidFill>
                  <a:schemeClr val="tx1"/>
                </a:solidFill>
                <a:effectLst/>
                <a:latin typeface="Arial" charset="0"/>
                <a:ea typeface="+mn-ea"/>
                <a:cs typeface="+mn-cs"/>
              </a:rPr>
              <a:t>allmändidaktik</a:t>
            </a:r>
            <a:r>
              <a:rPr lang="sv-SE" sz="1200" kern="1200" dirty="0" smtClean="0">
                <a:solidFill>
                  <a:schemeClr val="tx1"/>
                </a:solidFill>
                <a:effectLst/>
                <a:latin typeface="Arial" charset="0"/>
                <a:ea typeface="+mn-ea"/>
                <a:cs typeface="+mn-cs"/>
              </a:rPr>
              <a:t> än om ämneskunskaper eller ämnesdidaktik, vilket gör att det blir upp till lärarna själva att finna tid för sådant. </a:t>
            </a:r>
          </a:p>
          <a:p>
            <a:r>
              <a:rPr lang="sv-SE" sz="1200" kern="1200" dirty="0" smtClean="0">
                <a:solidFill>
                  <a:schemeClr val="tx1"/>
                </a:solidFill>
                <a:effectLst/>
                <a:latin typeface="Arial" charset="0"/>
                <a:ea typeface="+mn-ea"/>
                <a:cs typeface="+mn-cs"/>
              </a:rPr>
              <a:t> </a:t>
            </a:r>
          </a:p>
          <a:p>
            <a:r>
              <a:rPr lang="sv-SE" sz="1200" kern="1200" dirty="0" smtClean="0">
                <a:solidFill>
                  <a:schemeClr val="tx1"/>
                </a:solidFill>
                <a:effectLst/>
                <a:latin typeface="Arial" charset="0"/>
                <a:ea typeface="+mn-ea"/>
                <a:cs typeface="+mn-cs"/>
              </a:rPr>
              <a:t>Några lärare beskriver att de inför ett arbetsområde läser in sig på ämnesområdet för att på så sätt kunna avgöra om de läromedel som de tänkt använda är uppdaterade. Det finns också de som litar på att det digitala läromedlet är samstämmigt med forskning i ämnet eftersom det uppdateras kontinuerligt av läromedelsproducenten. Det förekommer också att lärare menar att de har en så pass ny utbildning att de därför har en aktuell bild av forskningen i ämnet och dess didaktik. På många av de granskade skolorna har Skolinspektionen gjort bedömningen att granskningen av läromedlens överensstämmelse med aktuella forskningsrön kan utvecklas.</a:t>
            </a:r>
          </a:p>
          <a:p>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14</a:t>
            </a:fld>
            <a:endParaRPr lang="en-US"/>
          </a:p>
        </p:txBody>
      </p:sp>
    </p:spTree>
    <p:extLst>
      <p:ext uri="{BB962C8B-B14F-4D97-AF65-F5344CB8AC3E}">
        <p14:creationId xmlns:p14="http://schemas.microsoft.com/office/powerpoint/2010/main" val="444370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Den</a:t>
            </a:r>
            <a:r>
              <a:rPr lang="sv-SE" baseline="0" dirty="0" smtClean="0"/>
              <a:t> här presentationen handlar om den tematiska kvalitetsgranskningen om kvalitetssäkring och val av läromedel som Skolinspektionen genomförde under läsåret 2020/2021. Skolinspektionen intervjuade rektorer och lärare på 30 skolor om hur de arbetade med kvalitetsgranskning och val av läromedel.</a:t>
            </a:r>
          </a:p>
          <a:p>
            <a:endParaRPr lang="sv-SE" baseline="0" dirty="0" smtClean="0"/>
          </a:p>
          <a:p>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2</a:t>
            </a:fld>
            <a:endParaRPr lang="en-US"/>
          </a:p>
        </p:txBody>
      </p:sp>
    </p:spTree>
    <p:extLst>
      <p:ext uri="{BB962C8B-B14F-4D97-AF65-F5344CB8AC3E}">
        <p14:creationId xmlns:p14="http://schemas.microsoft.com/office/powerpoint/2010/main" val="3032461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a:t>
            </a:r>
            <a:r>
              <a:rPr lang="sv-SE" baseline="0" dirty="0" smtClean="0"/>
              <a:t> granskningen valde Skolinspektionen en bred definition av läromedel:</a:t>
            </a:r>
          </a:p>
          <a:p>
            <a:endParaRPr lang="sv-SE" baseline="0" dirty="0" smtClean="0"/>
          </a:p>
          <a:p>
            <a:r>
              <a:rPr lang="sv-SE" baseline="0" dirty="0" smtClean="0"/>
              <a:t>Med begreppet läromedel menar vi (Skolinspektionen) ett strukturerat material som lärare använder i undervisningen. Det finns analoga och digitala läromedel. Många analoga läromedel innefattar digitala komponenter. Digitala läromedel är läromedel som elever tar del av genom olika former av digitala verktyg. Granskningen omfattar både digitala och analoga (förlagsproducerade) läromedel samt det egenproducerade och delade material som lärare använder (till exempel stenciler, facklitteratur/faktatexter, skönlitteratur, tryckta/elektroniska tidningar, film/bild/ljud, presentationer). Det kan därmed också handla om material som inte är producerat som läromedel men som används som sådant i undervisningen. Fokus är på läromedel som används i planering och genomförande av undervisningen och omfattar därmed inte läxmaterial. Granskningen omfattar inte </a:t>
            </a:r>
            <a:r>
              <a:rPr lang="sv-SE" baseline="0" dirty="0" err="1" smtClean="0"/>
              <a:t>lärverktyg</a:t>
            </a:r>
            <a:r>
              <a:rPr lang="sv-SE" baseline="0" dirty="0" smtClean="0"/>
              <a:t> i form av utrustning av olika slag.</a:t>
            </a:r>
          </a:p>
          <a:p>
            <a:endParaRPr lang="sv-SE" dirty="0" smtClean="0"/>
          </a:p>
          <a:p>
            <a:endParaRPr lang="sv-SE" dirty="0" smtClean="0"/>
          </a:p>
          <a:p>
            <a:endParaRPr lang="sv-SE" baseline="0" dirty="0" smtClean="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3</a:t>
            </a:fld>
            <a:endParaRPr lang="en-US"/>
          </a:p>
        </p:txBody>
      </p:sp>
    </p:spTree>
    <p:extLst>
      <p:ext uri="{BB962C8B-B14F-4D97-AF65-F5344CB8AC3E}">
        <p14:creationId xmlns:p14="http://schemas.microsoft.com/office/powerpoint/2010/main" val="1660350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r>
              <a:rPr lang="sv-SE" baseline="0" dirty="0" smtClean="0"/>
              <a:t>Det är lärarna som kvalitetssäkrar och väljer läromedel. Rektorerna styr dock detta arbete genom att ge förutsättningar för lärarna, exempelvis i form av tid, ekonomiska resurser, möjligheter att diskutera tillsammans och möjlighet till kompetensutveckling.</a:t>
            </a:r>
          </a:p>
          <a:p>
            <a:pPr marL="0" indent="0">
              <a:buFont typeface="Arial" panose="020B0604020202020204" pitchFamily="34" charset="0"/>
              <a:buNone/>
            </a:pPr>
            <a:r>
              <a:rPr lang="sv-SE" baseline="0" dirty="0" smtClean="0"/>
              <a:t> </a:t>
            </a:r>
          </a:p>
          <a:p>
            <a:r>
              <a:rPr lang="sv-SE" baseline="0" dirty="0" smtClean="0"/>
              <a:t>På fyra bilder framåt finns frågor om hur förutsättningarna för arbete med läromedel ser ut på er skola. Att tänka igenom dessa frågor kan ge en bild av om rektorn genom sin styrning av det dagliga arbetet liksom av skolans utvecklingsarbete har skapat en organisation där läromedelsfrågor får tillräckligt med plats. Fyll gärna på med fler frågor och anpassa till er verksamhet!</a:t>
            </a:r>
          </a:p>
          <a:p>
            <a:endParaRPr lang="sv-SE" baseline="0" dirty="0" smtClean="0"/>
          </a:p>
          <a:p>
            <a:r>
              <a:rPr lang="sv-SE" baseline="0" dirty="0" smtClean="0"/>
              <a:t>I Lgr 11 står följande i kapitel 2.8 om rektorns ansvar: </a:t>
            </a:r>
          </a:p>
          <a:p>
            <a:pPr marL="0" indent="0">
              <a:buFont typeface="Arial" panose="020B0604020202020204" pitchFamily="34" charset="0"/>
              <a:buNone/>
            </a:pPr>
            <a:endParaRPr lang="sv-SE" baseline="0" dirty="0" smtClean="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sv-SE" dirty="0" smtClean="0"/>
              <a:t>Rektorn har ansvaret för skolans resultat och har, inom givna ramar, ett särskilt ansvar för att […] skolans arbetsmiljö utformas så att alla elever, för att själva kunna söka och utveckla kunskaper, ges aktivt lärarstöd och </a:t>
            </a:r>
            <a:r>
              <a:rPr lang="sv-SE" b="1" dirty="0" smtClean="0"/>
              <a:t>får tillgång till och förutsättningar att använda läromedel av god kvalitet </a:t>
            </a:r>
            <a:r>
              <a:rPr lang="sv-SE" dirty="0" smtClean="0"/>
              <a:t>samt andra </a:t>
            </a:r>
            <a:r>
              <a:rPr lang="sv-SE" dirty="0" err="1" smtClean="0"/>
              <a:t>lärverktyg</a:t>
            </a:r>
            <a:r>
              <a:rPr lang="sv-SE" dirty="0" smtClean="0"/>
              <a:t> för en tidsenlig utbildning, bland annat skolbibliotek och digitala verktyg, </a:t>
            </a:r>
          </a:p>
          <a:p>
            <a:endParaRPr lang="sv-SE" baseline="0" dirty="0" smtClean="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4</a:t>
            </a:fld>
            <a:endParaRPr lang="en-US"/>
          </a:p>
        </p:txBody>
      </p:sp>
    </p:spTree>
    <p:extLst>
      <p:ext uri="{BB962C8B-B14F-4D97-AF65-F5344CB8AC3E}">
        <p14:creationId xmlns:p14="http://schemas.microsoft.com/office/powerpoint/2010/main" val="2475690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spcBef>
                <a:spcPts val="0"/>
              </a:spcBef>
              <a:buSzPct val="171000"/>
            </a:pPr>
            <a:r>
              <a:rPr lang="sv-SE" sz="1200" dirty="0" smtClean="0">
                <a:solidFill>
                  <a:schemeClr val="tx1"/>
                </a:solidFill>
                <a:latin typeface="Calibri Light" panose="020F0302020204030204" pitchFamily="34" charset="0"/>
                <a:ea typeface="ヒラギノ角ゴ Pro W3" pitchFamily="84" charset="-128"/>
                <a:cs typeface="Calibri Light" panose="020F0302020204030204" pitchFamily="34" charset="0"/>
                <a:sym typeface="Gill Sans" pitchFamily="84" charset="0"/>
              </a:rPr>
              <a:t>Granskningen visade att några rektorer hade uttalade principer som gällde för det läromedel som användes på skolan – exempelvis att det skulle ligga i linje med läroplanen och kursplanen, att elevers olika behov skulle stå i fokus vid läromedelsval eller att läromedel inte fick vara ensidiga. Majoriteten</a:t>
            </a:r>
            <a:r>
              <a:rPr lang="sv-SE" sz="1200" baseline="0" dirty="0" smtClean="0">
                <a:solidFill>
                  <a:schemeClr val="tx1"/>
                </a:solidFill>
                <a:latin typeface="Calibri Light" panose="020F0302020204030204" pitchFamily="34" charset="0"/>
                <a:ea typeface="ヒラギノ角ゴ Pro W3" pitchFamily="84" charset="-128"/>
                <a:cs typeface="Calibri Light" panose="020F0302020204030204" pitchFamily="34" charset="0"/>
                <a:sym typeface="Gill Sans" pitchFamily="84" charset="0"/>
              </a:rPr>
              <a:t> hade inte några sådana uttalade principer. </a:t>
            </a:r>
          </a:p>
          <a:p>
            <a:pPr>
              <a:spcBef>
                <a:spcPts val="0"/>
              </a:spcBef>
              <a:buSzPct val="171000"/>
            </a:pPr>
            <a:endParaRPr lang="sv-SE" sz="1200" kern="1200" baseline="0" dirty="0" smtClean="0">
              <a:solidFill>
                <a:schemeClr val="tx1"/>
              </a:solidFill>
              <a:effectLst/>
              <a:latin typeface="Calibri Light" panose="020F0302020204030204" pitchFamily="34" charset="0"/>
              <a:ea typeface="ヒラギノ角ゴ Pro W3" pitchFamily="84" charset="-128"/>
              <a:cs typeface="Calibri Light" panose="020F0302020204030204" pitchFamily="34" charset="0"/>
              <a:sym typeface="Gill Sans" pitchFamily="84" charset="0"/>
            </a:endParaRPr>
          </a:p>
          <a:p>
            <a:pPr>
              <a:spcBef>
                <a:spcPts val="0"/>
              </a:spcBef>
              <a:buSzPct val="171000"/>
            </a:pPr>
            <a:r>
              <a:rPr lang="sv-SE" sz="1200" kern="1200" dirty="0" smtClean="0">
                <a:solidFill>
                  <a:schemeClr val="tx1"/>
                </a:solidFill>
                <a:effectLst/>
                <a:latin typeface="Arial" charset="0"/>
                <a:ea typeface="+mn-ea"/>
                <a:cs typeface="+mn-cs"/>
              </a:rPr>
              <a:t>Lärarna resonerar kring kvalitetssäkring av läromedel, men de har inte satt ord på eller reflekterar särskilt mycket kring det. Det är</a:t>
            </a:r>
            <a:r>
              <a:rPr lang="sv-SE" sz="1200" kern="1200" baseline="0" dirty="0" smtClean="0">
                <a:solidFill>
                  <a:schemeClr val="tx1"/>
                </a:solidFill>
                <a:effectLst/>
                <a:latin typeface="Arial" charset="0"/>
                <a:ea typeface="+mn-ea"/>
                <a:cs typeface="+mn-cs"/>
              </a:rPr>
              <a:t> </a:t>
            </a:r>
            <a:r>
              <a:rPr lang="sv-SE" sz="1200" kern="1200" dirty="0" smtClean="0">
                <a:solidFill>
                  <a:schemeClr val="tx1"/>
                </a:solidFill>
                <a:effectLst/>
                <a:latin typeface="Arial" charset="0"/>
                <a:ea typeface="+mn-ea"/>
                <a:cs typeface="+mn-cs"/>
              </a:rPr>
              <a:t>sällsynt att lärarna beskriver att de kvalitetssäkrar läromedel utifrån en medveten strategi, eller utifrån ett antal på förhand givna kriterier.</a:t>
            </a:r>
            <a:endParaRPr lang="sv-SE" sz="1200" baseline="0" dirty="0" smtClean="0">
              <a:solidFill>
                <a:schemeClr val="tx1"/>
              </a:solidFill>
              <a:latin typeface="Calibri Light" panose="020F0302020204030204" pitchFamily="34" charset="0"/>
              <a:ea typeface="ヒラギノ角ゴ Pro W3" pitchFamily="84" charset="-128"/>
              <a:cs typeface="Calibri Light" panose="020F0302020204030204" pitchFamily="34" charset="0"/>
              <a:sym typeface="Gill Sans" pitchFamily="84" charset="0"/>
            </a:endParaRPr>
          </a:p>
          <a:p>
            <a:pPr>
              <a:spcBef>
                <a:spcPts val="0"/>
              </a:spcBef>
              <a:buSzPct val="171000"/>
            </a:pPr>
            <a:endParaRPr lang="sv-SE" sz="1200" baseline="0" dirty="0" smtClean="0">
              <a:solidFill>
                <a:schemeClr val="tx1"/>
              </a:solidFill>
              <a:latin typeface="Calibri Light" panose="020F0302020204030204" pitchFamily="34" charset="0"/>
              <a:ea typeface="ヒラギノ角ゴ Pro W3" pitchFamily="84" charset="-128"/>
              <a:cs typeface="Calibri Light" panose="020F0302020204030204" pitchFamily="34" charset="0"/>
              <a:sym typeface="Gill Sans" pitchFamily="84" charset="0"/>
            </a:endParaRPr>
          </a:p>
          <a:p>
            <a:pPr>
              <a:spcBef>
                <a:spcPts val="0"/>
              </a:spcBef>
              <a:buSzPct val="171000"/>
            </a:pPr>
            <a:r>
              <a:rPr lang="sv-SE" sz="1200" baseline="0" dirty="0" smtClean="0">
                <a:solidFill>
                  <a:schemeClr val="tx1"/>
                </a:solidFill>
                <a:latin typeface="Calibri Light" panose="020F0302020204030204" pitchFamily="34" charset="0"/>
                <a:ea typeface="ヒラギノ角ゴ Pro W3" pitchFamily="84" charset="-128"/>
                <a:cs typeface="Calibri Light" panose="020F0302020204030204" pitchFamily="34" charset="0"/>
                <a:sym typeface="Gill Sans" pitchFamily="84" charset="0"/>
              </a:rPr>
              <a:t>Granskningen visade också att d</a:t>
            </a:r>
            <a:r>
              <a:rPr lang="sv-SE" sz="1200" dirty="0" smtClean="0">
                <a:solidFill>
                  <a:schemeClr val="tx1"/>
                </a:solidFill>
                <a:latin typeface="Calibri Light" panose="020F0302020204030204" pitchFamily="34" charset="0"/>
                <a:ea typeface="ヒラギノ角ゴ Pro W3" pitchFamily="84" charset="-128"/>
                <a:cs typeface="Calibri Light" panose="020F0302020204030204" pitchFamily="34" charset="0"/>
                <a:sym typeface="Gill Sans" pitchFamily="84" charset="0"/>
              </a:rPr>
              <a:t>et kunde skilja mellan lärare på samma skola vad de utgick ifrån i sin kvalitetsgranskning</a:t>
            </a:r>
            <a:r>
              <a:rPr lang="sv-SE" sz="1200" baseline="0" dirty="0" smtClean="0">
                <a:solidFill>
                  <a:schemeClr val="tx1"/>
                </a:solidFill>
                <a:latin typeface="Calibri Light" panose="020F0302020204030204" pitchFamily="34" charset="0"/>
                <a:ea typeface="ヒラギノ角ゴ Pro W3" pitchFamily="84" charset="-128"/>
                <a:cs typeface="Calibri Light" panose="020F0302020204030204" pitchFamily="34" charset="0"/>
                <a:sym typeface="Gill Sans" pitchFamily="84" charset="0"/>
              </a:rPr>
              <a:t>. En lärare kunde lägga stor vikt vid att se över om ett läromedels värdegrund stämde överens med läroplanens värdegrund, medan en annan lärare menade att detta var något de kunde lita på när det gällde förlagsproducerade läromedel och därför inte själva granskade.</a:t>
            </a:r>
            <a:endParaRPr lang="sv-SE" sz="1200" dirty="0" smtClean="0">
              <a:solidFill>
                <a:schemeClr val="tx1"/>
              </a:solidFill>
              <a:latin typeface="Calibri Light" panose="020F0302020204030204" pitchFamily="34" charset="0"/>
              <a:ea typeface="ヒラギノ角ゴ Pro W3" pitchFamily="84" charset="-128"/>
              <a:cs typeface="Calibri Light" panose="020F0302020204030204" pitchFamily="34" charset="0"/>
              <a:sym typeface="Gill Sans" pitchFamily="84" charset="0"/>
            </a:endParaRPr>
          </a:p>
          <a:p>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5</a:t>
            </a:fld>
            <a:endParaRPr lang="en-US"/>
          </a:p>
        </p:txBody>
      </p:sp>
    </p:spTree>
    <p:extLst>
      <p:ext uri="{BB962C8B-B14F-4D97-AF65-F5344CB8AC3E}">
        <p14:creationId xmlns:p14="http://schemas.microsoft.com/office/powerpoint/2010/main" val="718062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sv-SE" baseline="0" dirty="0" smtClean="0"/>
              <a:t>Majoriteten av rektorerna hade organiserat lärarna i ämneslag, och det var vanligt att lärarna inom dessa grupper diskuterade läromedel inför nyinköp. Det var dock sällan tydligt uttalat från rektorernas sida att ämneslagstid skulle läggas på kvalitetssäkring av läromedel. </a:t>
            </a:r>
          </a:p>
          <a:p>
            <a:pPr marL="0" marR="0" lvl="0" indent="0" algn="l" defTabSz="914400" rtl="0" eaLnBrk="0" fontAlgn="base" latinLnBrk="0" hangingPunct="0">
              <a:lnSpc>
                <a:spcPct val="100000"/>
              </a:lnSpc>
              <a:spcBef>
                <a:spcPct val="0"/>
              </a:spcBef>
              <a:spcAft>
                <a:spcPct val="0"/>
              </a:spcAft>
              <a:buClrTx/>
              <a:buSzTx/>
              <a:buFontTx/>
              <a:buNone/>
              <a:tabLst/>
              <a:defRPr/>
            </a:pPr>
            <a:endParaRPr lang="sv-SE" baseline="0" dirty="0" smtClean="0"/>
          </a:p>
          <a:p>
            <a:pPr marL="0" marR="0" lvl="0" indent="0" algn="l" defTabSz="914400" rtl="0" eaLnBrk="0" fontAlgn="base" latinLnBrk="0" hangingPunct="0">
              <a:lnSpc>
                <a:spcPct val="100000"/>
              </a:lnSpc>
              <a:spcBef>
                <a:spcPct val="0"/>
              </a:spcBef>
              <a:spcAft>
                <a:spcPct val="0"/>
              </a:spcAft>
              <a:buClrTx/>
              <a:buSzTx/>
              <a:buFontTx/>
              <a:buNone/>
              <a:tabLst/>
              <a:defRPr/>
            </a:pPr>
            <a:r>
              <a:rPr lang="sv-SE" sz="1200" dirty="0" smtClean="0">
                <a:solidFill>
                  <a:schemeClr val="tx1"/>
                </a:solidFill>
                <a:latin typeface="Calibri Light" panose="020F0302020204030204" pitchFamily="34" charset="0"/>
                <a:ea typeface="ヒラギノ角ゴ Pro W3" pitchFamily="84" charset="-128"/>
                <a:cs typeface="Calibri Light" panose="020F0302020204030204" pitchFamily="34" charset="0"/>
                <a:sym typeface="Gill Sans" pitchFamily="84" charset="0"/>
              </a:rPr>
              <a:t>Många läromedelsval görs i den planering av undervisningen som sker under</a:t>
            </a:r>
            <a:r>
              <a:rPr lang="sv-SE" sz="1200" baseline="0" dirty="0" smtClean="0">
                <a:solidFill>
                  <a:schemeClr val="tx1"/>
                </a:solidFill>
                <a:latin typeface="Calibri Light" panose="020F0302020204030204" pitchFamily="34" charset="0"/>
                <a:ea typeface="ヒラギノ角ゴ Pro W3" pitchFamily="84" charset="-128"/>
                <a:cs typeface="Calibri Light" panose="020F0302020204030204" pitchFamily="34" charset="0"/>
                <a:sym typeface="Gill Sans" pitchFamily="84" charset="0"/>
              </a:rPr>
              <a:t> terminens gång</a:t>
            </a:r>
            <a:r>
              <a:rPr lang="sv-SE" sz="1200" dirty="0" smtClean="0">
                <a:solidFill>
                  <a:schemeClr val="tx1"/>
                </a:solidFill>
                <a:latin typeface="Calibri Light" panose="020F0302020204030204" pitchFamily="34" charset="0"/>
                <a:ea typeface="ヒラギノ角ゴ Pro W3" pitchFamily="84" charset="-128"/>
                <a:cs typeface="Calibri Light" panose="020F0302020204030204" pitchFamily="34" charset="0"/>
                <a:sym typeface="Gill Sans" pitchFamily="84" charset="0"/>
              </a:rPr>
              <a:t>. </a:t>
            </a:r>
            <a:r>
              <a:rPr lang="sv-SE" baseline="0" dirty="0" smtClean="0"/>
              <a:t>Organisering och schemaläggning och även fysisk planering av lärarnas arbetsplatser kan påverka möjligheter till samarbete kring planering och val av läromedel. </a:t>
            </a:r>
            <a:r>
              <a:rPr lang="sv-SE" sz="1200" dirty="0" smtClean="0">
                <a:solidFill>
                  <a:schemeClr val="tx1"/>
                </a:solidFill>
                <a:latin typeface="Calibri Light" panose="020F0302020204030204" pitchFamily="34" charset="0"/>
                <a:ea typeface="ヒラギノ角ゴ Pro W3" pitchFamily="84" charset="-128"/>
                <a:cs typeface="Calibri Light" panose="020F0302020204030204" pitchFamily="34" charset="0"/>
                <a:sym typeface="Gill Sans" pitchFamily="84" charset="0"/>
              </a:rPr>
              <a:t>Granskningen visade att en del rektorer organiserade lärarnas arbete för att de skulle kunna samarbeta kring planeringen och därmed också kring läromedelsvalen, medan det på andra skolor var upp till lärarna själva att hitta sådan gemensam planeringstid. Det varierade därmed om lärarna kvalitetssäkrade</a:t>
            </a:r>
            <a:r>
              <a:rPr lang="sv-SE" sz="1200" baseline="0" dirty="0" smtClean="0">
                <a:solidFill>
                  <a:schemeClr val="tx1"/>
                </a:solidFill>
                <a:latin typeface="Calibri Light" panose="020F0302020204030204" pitchFamily="34" charset="0"/>
                <a:ea typeface="ヒラギノ角ゴ Pro W3" pitchFamily="84" charset="-128"/>
                <a:cs typeface="Calibri Light" panose="020F0302020204030204" pitchFamily="34" charset="0"/>
                <a:sym typeface="Gill Sans" pitchFamily="84" charset="0"/>
              </a:rPr>
              <a:t> och valde läromedel själva eller om flera lärare samarbetade kring detta.</a:t>
            </a:r>
          </a:p>
          <a:p>
            <a:pPr marL="0" marR="0" lvl="0" indent="0" algn="l" defTabSz="914400" rtl="0" eaLnBrk="0" fontAlgn="base" latinLnBrk="0" hangingPunct="0">
              <a:lnSpc>
                <a:spcPct val="100000"/>
              </a:lnSpc>
              <a:spcBef>
                <a:spcPct val="0"/>
              </a:spcBef>
              <a:spcAft>
                <a:spcPct val="0"/>
              </a:spcAft>
              <a:buClrTx/>
              <a:buSzTx/>
              <a:buFontTx/>
              <a:buNone/>
              <a:tabLst/>
              <a:defRPr/>
            </a:pPr>
            <a:endParaRPr lang="sv-SE" sz="1200" baseline="0" dirty="0" smtClean="0">
              <a:solidFill>
                <a:schemeClr val="tx1"/>
              </a:solidFill>
              <a:latin typeface="Calibri Light" panose="020F0302020204030204" pitchFamily="34" charset="0"/>
              <a:ea typeface="ヒラギノ角ゴ Pro W3" pitchFamily="84" charset="-128"/>
              <a:cs typeface="Calibri Light" panose="020F0302020204030204" pitchFamily="34" charset="0"/>
              <a:sym typeface="Gill Sans" pitchFamily="8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sv-SE" dirty="0" smtClean="0"/>
              <a:t>Det var vanligt att nyanställda och obehöriga lärare fick en</a:t>
            </a:r>
            <a:r>
              <a:rPr lang="sv-SE" baseline="0" dirty="0" smtClean="0"/>
              <a:t> mentor och på olika sätt introducerades i skolans arbete. Det var dock</a:t>
            </a:r>
            <a:r>
              <a:rPr lang="sv-SE" dirty="0" smtClean="0"/>
              <a:t> ovanligt att</a:t>
            </a:r>
            <a:r>
              <a:rPr lang="sv-SE" baseline="0" dirty="0" smtClean="0"/>
              <a:t> det var uttalat att kvalitetssäkring och val av läromedel var något som skulle tas upp i introduktionen.</a:t>
            </a:r>
            <a:endParaRPr lang="sv-SE" dirty="0" smtClean="0"/>
          </a:p>
          <a:p>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6</a:t>
            </a:fld>
            <a:endParaRPr lang="en-US"/>
          </a:p>
        </p:txBody>
      </p:sp>
    </p:spTree>
    <p:extLst>
      <p:ext uri="{BB962C8B-B14F-4D97-AF65-F5344CB8AC3E}">
        <p14:creationId xmlns:p14="http://schemas.microsoft.com/office/powerpoint/2010/main" val="1970443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sv-SE" sz="1200" dirty="0" smtClean="0">
                <a:solidFill>
                  <a:schemeClr val="tx1"/>
                </a:solidFill>
                <a:latin typeface="Calibri Light" panose="020F0302020204030204" pitchFamily="34" charset="0"/>
                <a:ea typeface="ヒラギノ角ゴ Pro W3" pitchFamily="84" charset="-128"/>
                <a:cs typeface="Calibri Light" panose="020F0302020204030204" pitchFamily="34" charset="0"/>
                <a:sym typeface="Gill Sans" pitchFamily="84" charset="0"/>
              </a:rPr>
              <a:t>Granskningen visade att vissa huvudmän och rektorer medvetet satsade extra ekonomiska resurser på läromedel medan andra lärare upplevde sig begränsade av ekonomin och använde gammalt läromedel. </a:t>
            </a:r>
            <a:endParaRPr lang="sv-SE" dirty="0" smtClean="0"/>
          </a:p>
          <a:p>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7</a:t>
            </a:fld>
            <a:endParaRPr lang="en-US"/>
          </a:p>
        </p:txBody>
      </p:sp>
    </p:spTree>
    <p:extLst>
      <p:ext uri="{BB962C8B-B14F-4D97-AF65-F5344CB8AC3E}">
        <p14:creationId xmlns:p14="http://schemas.microsoft.com/office/powerpoint/2010/main" val="553818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sv-SE" sz="1200" dirty="0" smtClean="0">
                <a:solidFill>
                  <a:schemeClr val="tx1"/>
                </a:solidFill>
                <a:latin typeface="Calibri Light" panose="020F0302020204030204" pitchFamily="34" charset="0"/>
                <a:ea typeface="ヒラギノ角ゴ Pro W3" pitchFamily="84" charset="-128"/>
                <a:cs typeface="Calibri Light" panose="020F0302020204030204" pitchFamily="34" charset="0"/>
                <a:sym typeface="Gill Sans" pitchFamily="84" charset="0"/>
              </a:rPr>
              <a:t>Granskningen visade att vissa rektorer följde upp lärarnas val av läromedel medan andra inte gjorde det. </a:t>
            </a:r>
          </a:p>
          <a:p>
            <a:pPr marL="0" marR="0" lvl="0" indent="0" algn="l" defTabSz="914400" rtl="0" eaLnBrk="0" fontAlgn="base" latinLnBrk="0" hangingPunct="0">
              <a:lnSpc>
                <a:spcPct val="100000"/>
              </a:lnSpc>
              <a:spcBef>
                <a:spcPct val="0"/>
              </a:spcBef>
              <a:spcAft>
                <a:spcPct val="0"/>
              </a:spcAft>
              <a:buClrTx/>
              <a:buSzTx/>
              <a:buFontTx/>
              <a:buNone/>
              <a:tabLst/>
              <a:defRPr/>
            </a:pPr>
            <a:endParaRPr lang="sv-SE" sz="1200" dirty="0" smtClean="0">
              <a:solidFill>
                <a:schemeClr val="tx1"/>
              </a:solidFill>
              <a:latin typeface="Calibri Light" panose="020F0302020204030204" pitchFamily="34" charset="0"/>
              <a:ea typeface="ヒラギノ角ゴ Pro W3" pitchFamily="84" charset="-128"/>
              <a:cs typeface="Calibri Light" panose="020F0302020204030204" pitchFamily="34" charset="0"/>
              <a:sym typeface="Gill Sans" pitchFamily="84" charset="0"/>
            </a:endParaRPr>
          </a:p>
          <a:p>
            <a:r>
              <a:rPr lang="sv-SE" sz="1200" b="0" i="0" u="none" strike="noStrike" kern="1200" baseline="0" dirty="0" smtClean="0">
                <a:solidFill>
                  <a:schemeClr val="tx1"/>
                </a:solidFill>
                <a:latin typeface="Arial" charset="0"/>
                <a:ea typeface="+mn-ea"/>
                <a:cs typeface="+mn-cs"/>
              </a:rPr>
              <a:t>På majoriteten av de granskade skolorna är det inte tydligt uttalat att läromedel ska vara en aspekt som alltid analyseras i relation till kunskapsresultaten, men många av de intervjuade rektorerna och lärarna menar att eftersom läromedlet är en del av undervisningen kan det vara något de uppmärksammar i kvalitetsarbetet. Det finns skolor i granskningen där de intervjuade uppger att läromedlen inte alls tas i beaktande i kvalitetsarbetet. </a:t>
            </a:r>
          </a:p>
          <a:p>
            <a:endParaRPr lang="sv-SE" sz="1200" b="0" i="0" u="none" strike="noStrike" kern="1200" baseline="0" dirty="0" smtClean="0">
              <a:solidFill>
                <a:schemeClr val="tx1"/>
              </a:solidFill>
              <a:latin typeface="Arial" charset="0"/>
              <a:ea typeface="+mn-ea"/>
              <a:cs typeface="+mn-cs"/>
            </a:endParaRPr>
          </a:p>
          <a:p>
            <a:r>
              <a:rPr lang="sv-SE" sz="1200" b="0" i="0" u="none" strike="noStrike" kern="1200" baseline="0" dirty="0" smtClean="0">
                <a:solidFill>
                  <a:schemeClr val="tx1"/>
                </a:solidFill>
                <a:latin typeface="Arial" charset="0"/>
                <a:ea typeface="+mn-ea"/>
                <a:cs typeface="+mn-cs"/>
              </a:rPr>
              <a:t>Det var vanligt att rektorerna informerades om lärarnas överväganden och val av läromedel inför nya inköp, men det var inte lika vanligt att rektorn följde upp de läromedelsval som gjordes inom ramen för den löpande planeringen av undervisningen. Flera rektorer beskrev hur de följde upp lärares undervisning genom lektionsbesök och medarbetarsamtal. Läromedel kunde då vara något som uppmärksammades av rektorerna. </a:t>
            </a:r>
          </a:p>
          <a:p>
            <a:endParaRPr lang="sv-SE" sz="1200" b="0" i="0" u="none" strike="noStrike" kern="1200" baseline="0" dirty="0" smtClean="0">
              <a:solidFill>
                <a:schemeClr val="tx1"/>
              </a:solidFill>
              <a:latin typeface="Arial"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sv-SE" sz="1200" kern="1200" dirty="0" smtClean="0">
                <a:solidFill>
                  <a:schemeClr val="tx1"/>
                </a:solidFill>
                <a:effectLst/>
                <a:latin typeface="Arial" charset="0"/>
                <a:ea typeface="+mn-ea"/>
                <a:cs typeface="+mn-cs"/>
              </a:rPr>
              <a:t>Lärarna i granskningen tar del av elevernas åsikter om läromedlen, men det sker reaktivt snarare än proaktivt. Elevers synpunkter på läromedlen tas i beaktande, men det görs inte alltid systematiskt eller genom att eleverna ombetts att aktivt bidra med sina synpunkter. Istället handlar det ofta om att lärarna är observanta på de signaler som elever ger spontant, genom att eleverna själva påpekar det eller genom att lärarna blir varse detta på andra sätt, exempelvis genom elevers bristande engagemang. I utvärderingar av undervisningen, exempelvis i slutet av ett arbetsområde, kan elevers synpunkter på läromedlet komma fram. På en del skolor har man låtit elever prova ett nytt läromedel innan man beslutat sig för att köpa in det. </a:t>
            </a:r>
          </a:p>
          <a:p>
            <a:endParaRPr lang="sv-SE" sz="1200" b="0" i="0" u="none" strike="noStrike" kern="1200" baseline="0" dirty="0" smtClean="0">
              <a:solidFill>
                <a:schemeClr val="tx1"/>
              </a:solidFill>
              <a:latin typeface="Arial" charset="0"/>
              <a:ea typeface="+mn-ea"/>
              <a:cs typeface="+mn-cs"/>
            </a:endParaRPr>
          </a:p>
          <a:p>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8</a:t>
            </a:fld>
            <a:endParaRPr lang="en-US"/>
          </a:p>
        </p:txBody>
      </p:sp>
    </p:spTree>
    <p:extLst>
      <p:ext uri="{BB962C8B-B14F-4D97-AF65-F5344CB8AC3E}">
        <p14:creationId xmlns:p14="http://schemas.microsoft.com/office/powerpoint/2010/main" val="3348751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9</a:t>
            </a:fld>
            <a:endParaRPr lang="en-US"/>
          </a:p>
        </p:txBody>
      </p:sp>
    </p:spTree>
    <p:extLst>
      <p:ext uri="{BB962C8B-B14F-4D97-AF65-F5344CB8AC3E}">
        <p14:creationId xmlns:p14="http://schemas.microsoft.com/office/powerpoint/2010/main" val="12666757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596244" y="3974316"/>
            <a:ext cx="8280000" cy="532800"/>
          </a:xfrm>
        </p:spPr>
        <p:txBody>
          <a:bodyPr/>
          <a:lstStyle>
            <a:lvl1pPr>
              <a:defRPr sz="4400">
                <a:solidFill>
                  <a:srgbClr val="006399"/>
                </a:solidFill>
              </a:defRPr>
            </a:lvl1pPr>
          </a:lstStyle>
          <a:p>
            <a:r>
              <a:rPr lang="sv-SE" dirty="0" smtClean="0"/>
              <a:t>Klicka här för att ändra format</a:t>
            </a:r>
            <a:endParaRPr lang="sv-SE" dirty="0"/>
          </a:p>
        </p:txBody>
      </p:sp>
      <p:sp>
        <p:nvSpPr>
          <p:cNvPr id="3" name="Underrubrik 2"/>
          <p:cNvSpPr>
            <a:spLocks noGrp="1"/>
          </p:cNvSpPr>
          <p:nvPr>
            <p:ph type="subTitle" idx="1"/>
          </p:nvPr>
        </p:nvSpPr>
        <p:spPr>
          <a:xfrm>
            <a:off x="596244" y="4746104"/>
            <a:ext cx="8280000" cy="864096"/>
          </a:xfrm>
        </p:spPr>
        <p:txBody>
          <a:bodyPr/>
          <a:lstStyle>
            <a:lvl1pPr marL="0" indent="0" algn="l">
              <a:buNone/>
              <a:defRPr sz="2000" b="0">
                <a:solidFill>
                  <a:schemeClr val="bg2">
                    <a:lumMod val="75000"/>
                  </a:schemeClr>
                </a:solidFill>
                <a:latin typeface="Century Gothic" panose="020B050202020202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dirty="0" smtClean="0"/>
              <a:t>Klicka här för att ändra format på underrubrik i bakgrunden</a:t>
            </a:r>
            <a:endParaRPr lang="sv-SE" dirty="0"/>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864" y="5610200"/>
            <a:ext cx="9589640" cy="520581"/>
          </a:xfrm>
          <a:prstGeom prst="rect">
            <a:avLst/>
          </a:prstGeom>
        </p:spPr>
      </p:pic>
    </p:spTree>
    <p:extLst>
      <p:ext uri="{BB962C8B-B14F-4D97-AF65-F5344CB8AC3E}">
        <p14:creationId xmlns:p14="http://schemas.microsoft.com/office/powerpoint/2010/main" val="224712232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sz="3800" b="1">
                <a:solidFill>
                  <a:srgbClr val="006399"/>
                </a:solidFill>
              </a:defRPr>
            </a:lvl1pPr>
          </a:lstStyle>
          <a:p>
            <a:r>
              <a:rPr lang="sv-SE" dirty="0" smtClean="0"/>
              <a:t>Klicka här för att ändra format</a:t>
            </a:r>
            <a:endParaRPr lang="sv-SE" dirty="0"/>
          </a:p>
        </p:txBody>
      </p:sp>
      <p:sp>
        <p:nvSpPr>
          <p:cNvPr id="3" name="Platshållare för innehåll 2"/>
          <p:cNvSpPr>
            <a:spLocks noGrp="1"/>
          </p:cNvSpPr>
          <p:nvPr>
            <p:ph idx="1"/>
          </p:nvPr>
        </p:nvSpPr>
        <p:spPr/>
        <p:txBody>
          <a:bodyPr/>
          <a:lstStyle>
            <a:lvl1pPr>
              <a:defRPr>
                <a:solidFill>
                  <a:schemeClr val="tx1"/>
                </a:solidFill>
                <a:latin typeface="Calibri Light" panose="020F0302020204030204" pitchFamily="34" charset="0"/>
                <a:cs typeface="Calibri Light" panose="020F0302020204030204" pitchFamily="34" charset="0"/>
              </a:defRPr>
            </a:lvl1pPr>
            <a:lvl2pPr>
              <a:defRPr>
                <a:solidFill>
                  <a:schemeClr val="tx1"/>
                </a:solidFill>
                <a:latin typeface="Calibri Light" panose="020F0302020204030204" pitchFamily="34" charset="0"/>
                <a:cs typeface="Calibri Light" panose="020F0302020204030204" pitchFamily="34" charset="0"/>
              </a:defRPr>
            </a:lvl2pPr>
            <a:lvl3pPr>
              <a:defRPr>
                <a:solidFill>
                  <a:schemeClr val="tx1"/>
                </a:solidFill>
                <a:latin typeface="Calibri Light" panose="020F0302020204030204" pitchFamily="34" charset="0"/>
                <a:cs typeface="Calibri Light" panose="020F0302020204030204" pitchFamily="34" charset="0"/>
              </a:defRPr>
            </a:lvl3pPr>
            <a:lvl4pPr>
              <a:defRPr>
                <a:solidFill>
                  <a:schemeClr val="tx1"/>
                </a:solidFill>
                <a:latin typeface="Calibri Light" panose="020F0302020204030204" pitchFamily="34" charset="0"/>
                <a:cs typeface="Calibri Light" panose="020F0302020204030204" pitchFamily="34" charset="0"/>
              </a:defRPr>
            </a:lvl4pPr>
            <a:lvl5pPr>
              <a:defRPr>
                <a:solidFill>
                  <a:schemeClr val="tx1"/>
                </a:solidFill>
                <a:latin typeface="Calibri Light" panose="020F0302020204030204" pitchFamily="34" charset="0"/>
                <a:cs typeface="Calibri Light" panose="020F0302020204030204" pitchFamily="34" charset="0"/>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624"/>
            <a:ext cx="5305852" cy="288032"/>
          </a:xfrm>
          <a:prstGeom prst="rect">
            <a:avLst/>
          </a:prstGeom>
        </p:spPr>
      </p:pic>
    </p:spTree>
    <p:extLst>
      <p:ext uri="{BB962C8B-B14F-4D97-AF65-F5344CB8AC3E}">
        <p14:creationId xmlns:p14="http://schemas.microsoft.com/office/powerpoint/2010/main" val="17391326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bar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sz="3800"/>
            </a:lvl1pPr>
          </a:lstStyle>
          <a:p>
            <a:r>
              <a:rPr lang="sv-SE" dirty="0" smtClean="0"/>
              <a:t>Klicka här för att ändra format</a:t>
            </a:r>
            <a:endParaRPr lang="en-US" dirty="0"/>
          </a:p>
        </p:txBody>
      </p:sp>
    </p:spTree>
    <p:extLst>
      <p:ext uri="{BB962C8B-B14F-4D97-AF65-F5344CB8AC3E}">
        <p14:creationId xmlns:p14="http://schemas.microsoft.com/office/powerpoint/2010/main" val="17965463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6557630"/>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914400" y="774700"/>
            <a:ext cx="82804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8100" tIns="38100" rIns="38100" bIns="38100" numCol="1" anchor="t" anchorCtr="0" compatLnSpc="1">
            <a:prstTxWarp prst="textNoShape">
              <a:avLst/>
            </a:prstTxWarp>
          </a:bodyPr>
          <a:lstStyle/>
          <a:p>
            <a:pPr lvl="0"/>
            <a:r>
              <a:rPr lang="en-US" dirty="0" smtClean="0"/>
              <a:t>Klicka </a:t>
            </a:r>
            <a:r>
              <a:rPr lang="en-US" dirty="0" err="1" smtClean="0"/>
              <a:t>här</a:t>
            </a:r>
            <a:r>
              <a:rPr lang="en-US" dirty="0" smtClean="0"/>
              <a:t> </a:t>
            </a:r>
            <a:r>
              <a:rPr lang="en-US" dirty="0" err="1" smtClean="0"/>
              <a:t>för</a:t>
            </a:r>
            <a:r>
              <a:rPr lang="en-US" dirty="0" smtClean="0"/>
              <a:t> </a:t>
            </a:r>
            <a:r>
              <a:rPr lang="en-US" dirty="0" err="1" smtClean="0"/>
              <a:t>att</a:t>
            </a:r>
            <a:r>
              <a:rPr lang="en-US" dirty="0" smtClean="0"/>
              <a:t> </a:t>
            </a:r>
            <a:r>
              <a:rPr lang="en-US" dirty="0" err="1" smtClean="0"/>
              <a:t>ändra</a:t>
            </a:r>
            <a:r>
              <a:rPr lang="en-US" dirty="0" smtClean="0"/>
              <a:t> format</a:t>
            </a:r>
          </a:p>
        </p:txBody>
      </p:sp>
      <p:sp>
        <p:nvSpPr>
          <p:cNvPr id="1027" name="Rectangle 4"/>
          <p:cNvSpPr>
            <a:spLocks noGrp="1" noChangeArrowheads="1"/>
          </p:cNvSpPr>
          <p:nvPr>
            <p:ph type="body" idx="1"/>
          </p:nvPr>
        </p:nvSpPr>
        <p:spPr bwMode="auto">
          <a:xfrm>
            <a:off x="914400" y="2057400"/>
            <a:ext cx="82804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8100" tIns="38100" rIns="38100" bIns="38100" numCol="1" anchor="t" anchorCtr="0" compatLnSpc="1">
            <a:prstTxWarp prst="textNoShape">
              <a:avLst/>
            </a:prstTxWarp>
          </a:bodyPr>
          <a:lstStyle/>
          <a:p>
            <a:pPr lvl="0"/>
            <a:r>
              <a:rPr lang="en-US" dirty="0" smtClean="0"/>
              <a:t>Klicka </a:t>
            </a:r>
            <a:r>
              <a:rPr lang="en-US" dirty="0" err="1" smtClean="0"/>
              <a:t>här</a:t>
            </a:r>
            <a:r>
              <a:rPr lang="en-US" dirty="0" smtClean="0"/>
              <a:t> </a:t>
            </a:r>
            <a:r>
              <a:rPr lang="en-US" dirty="0" err="1" smtClean="0"/>
              <a:t>för</a:t>
            </a:r>
            <a:r>
              <a:rPr lang="en-US" dirty="0" smtClean="0"/>
              <a:t> </a:t>
            </a:r>
            <a:r>
              <a:rPr lang="en-US" dirty="0" err="1" smtClean="0"/>
              <a:t>att</a:t>
            </a:r>
            <a:r>
              <a:rPr lang="en-US" dirty="0" smtClean="0"/>
              <a:t> </a:t>
            </a:r>
            <a:r>
              <a:rPr lang="en-US" dirty="0" err="1" smtClean="0"/>
              <a:t>ändra</a:t>
            </a:r>
            <a:r>
              <a:rPr lang="en-US" dirty="0" smtClean="0"/>
              <a:t> format </a:t>
            </a:r>
            <a:r>
              <a:rPr lang="en-US" dirty="0" err="1" smtClean="0"/>
              <a:t>på</a:t>
            </a:r>
            <a:r>
              <a:rPr lang="en-US" dirty="0" smtClean="0"/>
              <a:t> </a:t>
            </a:r>
            <a:r>
              <a:rPr lang="en-US" dirty="0" err="1" smtClean="0"/>
              <a:t>bakgrundstexten</a:t>
            </a:r>
            <a:endParaRPr lang="en-US" dirty="0" smtClean="0"/>
          </a:p>
          <a:p>
            <a:pPr lvl="1"/>
            <a:r>
              <a:rPr lang="en-US" dirty="0" err="1" smtClean="0"/>
              <a:t>Nivå</a:t>
            </a:r>
            <a:r>
              <a:rPr lang="en-US" dirty="0" smtClean="0"/>
              <a:t> </a:t>
            </a:r>
            <a:r>
              <a:rPr lang="en-US" dirty="0" err="1" smtClean="0"/>
              <a:t>två</a:t>
            </a:r>
            <a:endParaRPr lang="en-US" dirty="0" smtClean="0"/>
          </a:p>
          <a:p>
            <a:pPr lvl="2"/>
            <a:r>
              <a:rPr lang="en-US" dirty="0" err="1" smtClean="0"/>
              <a:t>Nivå</a:t>
            </a:r>
            <a:r>
              <a:rPr lang="en-US" dirty="0" smtClean="0"/>
              <a:t> </a:t>
            </a:r>
            <a:r>
              <a:rPr lang="en-US" dirty="0" err="1" smtClean="0"/>
              <a:t>tre</a:t>
            </a:r>
            <a:endParaRPr lang="en-US" dirty="0" smtClean="0"/>
          </a:p>
          <a:p>
            <a:pPr lvl="3"/>
            <a:r>
              <a:rPr lang="en-US" dirty="0" err="1" smtClean="0"/>
              <a:t>Nivå</a:t>
            </a:r>
            <a:r>
              <a:rPr lang="en-US" dirty="0" smtClean="0"/>
              <a:t> </a:t>
            </a:r>
            <a:r>
              <a:rPr lang="en-US" dirty="0" err="1" smtClean="0"/>
              <a:t>fyra</a:t>
            </a:r>
            <a:endParaRPr lang="en-US" dirty="0" smtClean="0"/>
          </a:p>
          <a:p>
            <a:pPr lvl="4"/>
            <a:r>
              <a:rPr lang="en-US" dirty="0" err="1" smtClean="0"/>
              <a:t>Nivå</a:t>
            </a:r>
            <a:r>
              <a:rPr lang="en-US" dirty="0" smtClean="0"/>
              <a:t> fem</a:t>
            </a:r>
          </a:p>
        </p:txBody>
      </p:sp>
      <p:pic>
        <p:nvPicPr>
          <p:cNvPr id="1032" name="Picture 16" descr="skolinspektionen_pp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39000" y="6553200"/>
            <a:ext cx="19796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3" r:id="rId1"/>
    <p:sldLayoutId id="2147483680" r:id="rId2"/>
    <p:sldLayoutId id="2147483681" r:id="rId3"/>
    <p:sldLayoutId id="2147483682" r:id="rId4"/>
  </p:sldLayoutIdLst>
  <p:transition/>
  <p:timing>
    <p:tnLst>
      <p:par>
        <p:cTn id="1" dur="indefinite" restart="never" nodeType="tmRoot"/>
      </p:par>
    </p:tnLst>
  </p:timing>
  <p:hf hdr="0"/>
  <p:txStyles>
    <p:titleStyle>
      <a:lvl1pPr algn="l" rtl="0" eaLnBrk="1" fontAlgn="base" hangingPunct="1">
        <a:lnSpc>
          <a:spcPct val="90000"/>
        </a:lnSpc>
        <a:spcBef>
          <a:spcPct val="0"/>
        </a:spcBef>
        <a:spcAft>
          <a:spcPct val="0"/>
        </a:spcAft>
        <a:defRPr sz="3800" b="1">
          <a:solidFill>
            <a:srgbClr val="006399"/>
          </a:solidFill>
          <a:latin typeface="Century Gothic" panose="020B0502020202020204" pitchFamily="34" charset="0"/>
          <a:ea typeface="+mj-ea"/>
          <a:cs typeface="Century Gothic" panose="020B0502020202020204" pitchFamily="34" charset="0"/>
        </a:defRPr>
      </a:lvl1pPr>
      <a:lvl2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2pPr>
      <a:lvl3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3pPr>
      <a:lvl4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4pPr>
      <a:lvl5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5pPr>
      <a:lvl6pPr marL="4572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6pPr>
      <a:lvl7pPr marL="9144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7pPr>
      <a:lvl8pPr marL="13716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8pPr>
      <a:lvl9pPr marL="18288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9pPr>
    </p:titleStyle>
    <p:bodyStyle>
      <a:lvl1pPr marL="342900" indent="-342900" algn="l" rtl="0" eaLnBrk="1" fontAlgn="base" hangingPunct="1">
        <a:spcBef>
          <a:spcPts val="1800"/>
        </a:spcBef>
        <a:spcAft>
          <a:spcPct val="0"/>
        </a:spcAft>
        <a:defRPr>
          <a:solidFill>
            <a:schemeClr val="tx1"/>
          </a:solidFill>
          <a:latin typeface="Calibri Light" panose="020F0302020204030204" pitchFamily="34" charset="0"/>
          <a:ea typeface="+mn-ea"/>
          <a:cs typeface="Calibri Light" panose="020F0302020204030204" pitchFamily="34" charset="0"/>
        </a:defRPr>
      </a:lvl1pPr>
      <a:lvl2pPr marL="419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2pPr>
      <a:lvl3pPr marL="673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3pPr>
      <a:lvl4pPr marL="927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4pPr>
      <a:lvl5pPr marL="1181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5pPr>
      <a:lvl6pPr marL="16383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6pPr>
      <a:lvl7pPr marL="20955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7pPr>
      <a:lvl8pPr marL="25527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8pPr>
      <a:lvl9pPr marL="30099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Instruktioner till dig som ska hålla presentationen</a:t>
            </a:r>
            <a:endParaRPr lang="sv-SE" dirty="0"/>
          </a:p>
        </p:txBody>
      </p:sp>
      <p:sp>
        <p:nvSpPr>
          <p:cNvPr id="3" name="Platshållare för innehåll 2"/>
          <p:cNvSpPr>
            <a:spLocks noGrp="1"/>
          </p:cNvSpPr>
          <p:nvPr>
            <p:ph idx="1"/>
          </p:nvPr>
        </p:nvSpPr>
        <p:spPr>
          <a:xfrm>
            <a:off x="914400" y="2057400"/>
            <a:ext cx="8280400" cy="5136976"/>
          </a:xfrm>
        </p:spPr>
        <p:txBody>
          <a:bodyPr/>
          <a:lstStyle/>
          <a:p>
            <a:pPr>
              <a:buFont typeface="Arial" panose="020B0604020202020204" pitchFamily="34" charset="0"/>
              <a:buChar char="•"/>
            </a:pPr>
            <a:r>
              <a:rPr lang="sv-SE" sz="1600" dirty="0" smtClean="0"/>
              <a:t>Den här presentationen är framtagen av Skolinspektionen för att användas som diskussionsunderlag i lärar- eller rektorsgrupper. </a:t>
            </a:r>
          </a:p>
          <a:p>
            <a:pPr>
              <a:buFont typeface="Arial" panose="020B0604020202020204" pitchFamily="34" charset="0"/>
              <a:buChar char="•"/>
            </a:pPr>
            <a:r>
              <a:rPr lang="sv-SE" sz="1600" dirty="0" smtClean="0"/>
              <a:t>Syftet med presentationen är att sprida resultatet från Skolinspektionens kvalitetsgranskning till rektorer och lärare och att starta diskussioner som kan leda till kvalitetshöjande insatser på fler skolor än de som ingått i granskningen. </a:t>
            </a:r>
          </a:p>
          <a:p>
            <a:pPr>
              <a:buFont typeface="Arial" panose="020B0604020202020204" pitchFamily="34" charset="0"/>
              <a:buChar char="•"/>
            </a:pPr>
            <a:r>
              <a:rPr lang="sv-SE" sz="1600" dirty="0" smtClean="0"/>
              <a:t>Presentationen varvar resultat från granskningen med diskussionsfrågor. Resultaten utvecklas i anteckningsfältet för att ge stöd till dig som leder diskussionen. Läs gärna </a:t>
            </a:r>
            <a:r>
              <a:rPr lang="sv-SE" sz="1600" dirty="0"/>
              <a:t>rapporten </a:t>
            </a:r>
            <a:r>
              <a:rPr lang="sv-SE" sz="1600" dirty="0" smtClean="0"/>
              <a:t>från </a:t>
            </a:r>
            <a:r>
              <a:rPr lang="sv-SE" sz="1600" dirty="0"/>
              <a:t>kvalitetsgranskningen innan presentationen och diskussionen</a:t>
            </a:r>
            <a:r>
              <a:rPr lang="sv-SE" sz="1600" dirty="0" smtClean="0"/>
              <a:t>. (Länk till rapport)</a:t>
            </a:r>
            <a:endParaRPr lang="sv-SE" sz="1600" dirty="0"/>
          </a:p>
          <a:p>
            <a:pPr>
              <a:buFont typeface="Arial" panose="020B0604020202020204" pitchFamily="34" charset="0"/>
              <a:buChar char="•"/>
            </a:pPr>
            <a:r>
              <a:rPr lang="sv-SE" sz="1600" dirty="0" smtClean="0"/>
              <a:t>Presentationen innehåller två avsnitt. Ett om rektorernas arbete och ett om lärarnas kvalitetssäkring. Du kan välja att diskutera båda avsnitten, välja ut ett av dem eller fokusera på några eller någon enstaka bild. </a:t>
            </a:r>
          </a:p>
          <a:p>
            <a:pPr marL="0" indent="0"/>
            <a:endParaRPr lang="sv-SE" sz="1600" dirty="0" smtClean="0"/>
          </a:p>
          <a:p>
            <a:pPr marL="0" indent="0"/>
            <a:endParaRPr lang="sv-SE" sz="2400" dirty="0" smtClean="0"/>
          </a:p>
          <a:p>
            <a:endParaRPr lang="sv-SE" dirty="0"/>
          </a:p>
          <a:p>
            <a:endParaRPr lang="sv-SE" dirty="0"/>
          </a:p>
        </p:txBody>
      </p:sp>
    </p:spTree>
    <p:extLst>
      <p:ext uri="{BB962C8B-B14F-4D97-AF65-F5344CB8AC3E}">
        <p14:creationId xmlns:p14="http://schemas.microsoft.com/office/powerpoint/2010/main" val="296241769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0" dirty="0"/>
              <a:t>Lärare granskar överensstämmelse med kursplaner </a:t>
            </a:r>
            <a:endParaRPr lang="sv-SE" dirty="0"/>
          </a:p>
        </p:txBody>
      </p:sp>
      <p:sp>
        <p:nvSpPr>
          <p:cNvPr id="3" name="Platshållare för innehåll 2"/>
          <p:cNvSpPr>
            <a:spLocks noGrp="1"/>
          </p:cNvSpPr>
          <p:nvPr>
            <p:ph idx="1"/>
          </p:nvPr>
        </p:nvSpPr>
        <p:spPr>
          <a:xfrm>
            <a:off x="6592168" y="249126"/>
            <a:ext cx="3243536" cy="1642864"/>
          </a:xfrm>
        </p:spPr>
        <p:txBody>
          <a:bodyPr/>
          <a:lstStyle/>
          <a:p>
            <a:pPr marL="0" indent="0" algn="r"/>
            <a:r>
              <a:rPr lang="sv-SE" dirty="0" smtClean="0">
                <a:solidFill>
                  <a:schemeClr val="tx1">
                    <a:lumMod val="50000"/>
                    <a:lumOff val="50000"/>
                  </a:schemeClr>
                </a:solidFill>
              </a:rPr>
              <a:t>Lärarnas </a:t>
            </a:r>
            <a:r>
              <a:rPr lang="sv-SE" dirty="0">
                <a:solidFill>
                  <a:schemeClr val="tx1">
                    <a:lumMod val="50000"/>
                    <a:lumOff val="50000"/>
                  </a:schemeClr>
                </a:solidFill>
              </a:rPr>
              <a:t>granskning </a:t>
            </a:r>
            <a:r>
              <a:rPr lang="sv-SE" dirty="0" smtClean="0">
                <a:solidFill>
                  <a:schemeClr val="tx1">
                    <a:lumMod val="50000"/>
                    <a:lumOff val="50000"/>
                  </a:schemeClr>
                </a:solidFill>
              </a:rPr>
              <a:t/>
            </a:r>
            <a:br>
              <a:rPr lang="sv-SE" dirty="0" smtClean="0">
                <a:solidFill>
                  <a:schemeClr val="tx1">
                    <a:lumMod val="50000"/>
                    <a:lumOff val="50000"/>
                  </a:schemeClr>
                </a:solidFill>
              </a:rPr>
            </a:br>
            <a:r>
              <a:rPr lang="sv-SE" dirty="0" smtClean="0">
                <a:solidFill>
                  <a:schemeClr val="tx1">
                    <a:lumMod val="50000"/>
                    <a:lumOff val="50000"/>
                  </a:schemeClr>
                </a:solidFill>
              </a:rPr>
              <a:t>av </a:t>
            </a:r>
            <a:r>
              <a:rPr lang="sv-SE" dirty="0">
                <a:solidFill>
                  <a:schemeClr val="tx1">
                    <a:lumMod val="50000"/>
                    <a:lumOff val="50000"/>
                  </a:schemeClr>
                </a:solidFill>
              </a:rPr>
              <a:t>läromedel</a:t>
            </a:r>
            <a:endParaRPr lang="sv-SE" dirty="0" smtClean="0">
              <a:solidFill>
                <a:schemeClr val="tx1">
                  <a:lumMod val="50000"/>
                  <a:lumOff val="50000"/>
                </a:schemeClr>
              </a:solidFill>
            </a:endParaRPr>
          </a:p>
          <a:p>
            <a:pPr marL="0" indent="0"/>
            <a:endParaRPr lang="sv-SE" dirty="0" smtClean="0"/>
          </a:p>
          <a:p>
            <a:endParaRPr lang="sv-SE" dirty="0"/>
          </a:p>
        </p:txBody>
      </p:sp>
      <p:sp>
        <p:nvSpPr>
          <p:cNvPr id="5" name="textruta 4"/>
          <p:cNvSpPr txBox="1"/>
          <p:nvPr/>
        </p:nvSpPr>
        <p:spPr>
          <a:xfrm>
            <a:off x="914400" y="2443748"/>
            <a:ext cx="8465428" cy="1846659"/>
          </a:xfrm>
          <a:prstGeom prst="rect">
            <a:avLst/>
          </a:prstGeom>
          <a:noFill/>
        </p:spPr>
        <p:txBody>
          <a:bodyPr wrap="square" rtlCol="0">
            <a:spAutoFit/>
          </a:bodyPr>
          <a:lstStyle/>
          <a:p>
            <a:r>
              <a:rPr lang="sv-SE" sz="1800" b="1" dirty="0">
                <a:solidFill>
                  <a:schemeClr val="tx1"/>
                </a:solidFill>
                <a:latin typeface="Century Gothic" panose="020B0502020202020204" pitchFamily="34" charset="0"/>
                <a:cs typeface="Calibri Light" panose="020F0302020204030204" pitchFamily="34" charset="0"/>
              </a:rPr>
              <a:t>Att diskutera</a:t>
            </a:r>
            <a:r>
              <a:rPr lang="sv-SE" sz="1800" b="1" dirty="0" smtClean="0">
                <a:solidFill>
                  <a:schemeClr val="tx1"/>
                </a:solidFill>
                <a:latin typeface="Century Gothic" panose="020B0502020202020204" pitchFamily="34" charset="0"/>
                <a:cs typeface="Calibri Light" panose="020F0302020204030204" pitchFamily="34" charset="0"/>
              </a:rPr>
              <a:t>:</a:t>
            </a:r>
          </a:p>
          <a:p>
            <a:pPr marL="285750" indent="-285750">
              <a:spcBef>
                <a:spcPts val="600"/>
              </a:spcBef>
              <a:buFont typeface="Arial" panose="020B0604020202020204" pitchFamily="34" charset="0"/>
              <a:buChar char="•"/>
            </a:pPr>
            <a:r>
              <a:rPr lang="sv-SE" sz="1800" dirty="0" smtClean="0">
                <a:solidFill>
                  <a:schemeClr val="tx1"/>
                </a:solidFill>
                <a:latin typeface="Calibri Light" panose="020F0302020204030204" pitchFamily="34" charset="0"/>
                <a:cs typeface="Calibri Light" panose="020F0302020204030204" pitchFamily="34" charset="0"/>
              </a:rPr>
              <a:t>Hur gör vi när ni kvalitetssäkrar överenstämmelse med kursplanerna?</a:t>
            </a:r>
          </a:p>
          <a:p>
            <a:pPr marL="285750" indent="-285750">
              <a:spcBef>
                <a:spcPts val="600"/>
              </a:spcBef>
              <a:buFont typeface="Arial" panose="020B0604020202020204" pitchFamily="34" charset="0"/>
              <a:buChar char="•"/>
            </a:pPr>
            <a:r>
              <a:rPr lang="sv-SE" sz="1800" dirty="0" smtClean="0">
                <a:solidFill>
                  <a:schemeClr val="tx1"/>
                </a:solidFill>
                <a:latin typeface="Calibri Light" panose="020F0302020204030204" pitchFamily="34" charset="0"/>
                <a:cs typeface="Calibri Light" panose="020F0302020204030204" pitchFamily="34" charset="0"/>
              </a:rPr>
              <a:t>Granskar vi vilka delar av det centrala innehållet som får mer respektive mindre utrymme i läromedlen? Vad ser vi?</a:t>
            </a:r>
          </a:p>
          <a:p>
            <a:endParaRPr lang="sv-SE" dirty="0" err="1" smtClean="0">
              <a:solidFill>
                <a:schemeClr val="tx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281278353"/>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0" dirty="0"/>
              <a:t>Lärare granskar möjligheten till anpassningar </a:t>
            </a:r>
          </a:p>
        </p:txBody>
      </p:sp>
      <p:sp>
        <p:nvSpPr>
          <p:cNvPr id="3" name="Platshållare för innehåll 2"/>
          <p:cNvSpPr>
            <a:spLocks noGrp="1"/>
          </p:cNvSpPr>
          <p:nvPr>
            <p:ph idx="1"/>
          </p:nvPr>
        </p:nvSpPr>
        <p:spPr>
          <a:xfrm>
            <a:off x="886813" y="1505744"/>
            <a:ext cx="8280400" cy="4038600"/>
          </a:xfrm>
        </p:spPr>
        <p:txBody>
          <a:bodyPr/>
          <a:lstStyle/>
          <a:p>
            <a:pPr>
              <a:buFont typeface="Arial" panose="020B0604020202020204" pitchFamily="34" charset="0"/>
              <a:buChar char="•"/>
            </a:pPr>
            <a:endParaRPr lang="sv-SE" dirty="0"/>
          </a:p>
          <a:p>
            <a:endParaRPr lang="sv-SE" dirty="0"/>
          </a:p>
        </p:txBody>
      </p:sp>
      <p:sp>
        <p:nvSpPr>
          <p:cNvPr id="8" name="textruta 7"/>
          <p:cNvSpPr txBox="1"/>
          <p:nvPr/>
        </p:nvSpPr>
        <p:spPr>
          <a:xfrm>
            <a:off x="859226" y="2293511"/>
            <a:ext cx="8613262" cy="1754326"/>
          </a:xfrm>
          <a:prstGeom prst="rect">
            <a:avLst/>
          </a:prstGeom>
          <a:noFill/>
        </p:spPr>
        <p:txBody>
          <a:bodyPr wrap="square" rtlCol="0">
            <a:spAutoFit/>
          </a:bodyPr>
          <a:lstStyle/>
          <a:p>
            <a:r>
              <a:rPr lang="sv-SE" sz="1800" b="1" dirty="0">
                <a:solidFill>
                  <a:schemeClr val="tx1"/>
                </a:solidFill>
                <a:latin typeface="Century Gothic" panose="020B0502020202020204" pitchFamily="34" charset="0"/>
                <a:cs typeface="Calibri Light" panose="020F0302020204030204" pitchFamily="34" charset="0"/>
              </a:rPr>
              <a:t>Att diskutera:</a:t>
            </a:r>
          </a:p>
          <a:p>
            <a:pPr marL="285750" indent="-285750">
              <a:buFont typeface="Arial" panose="020B0604020202020204" pitchFamily="34" charset="0"/>
              <a:buChar char="•"/>
            </a:pPr>
            <a:r>
              <a:rPr lang="sv-SE" sz="1800" dirty="0" smtClean="0">
                <a:solidFill>
                  <a:schemeClr val="tx1"/>
                </a:solidFill>
                <a:latin typeface="Calibri Light" panose="020F0302020204030204" pitchFamily="34" charset="0"/>
                <a:cs typeface="Calibri Light" panose="020F0302020204030204" pitchFamily="34" charset="0"/>
              </a:rPr>
              <a:t>Vilka anpassningar görs ofta i läromedlen?</a:t>
            </a:r>
          </a:p>
          <a:p>
            <a:pPr marL="285750" indent="-285750">
              <a:buFont typeface="Arial" panose="020B0604020202020204" pitchFamily="34" charset="0"/>
              <a:buChar char="•"/>
            </a:pPr>
            <a:r>
              <a:rPr lang="sv-SE" sz="1800" dirty="0" smtClean="0">
                <a:solidFill>
                  <a:schemeClr val="tx1"/>
                </a:solidFill>
                <a:latin typeface="Calibri Light" panose="020F0302020204030204" pitchFamily="34" charset="0"/>
                <a:cs typeface="Calibri Light" panose="020F0302020204030204" pitchFamily="34" charset="0"/>
              </a:rPr>
              <a:t>Vilka anpassningar saknas i läromedlen?</a:t>
            </a:r>
          </a:p>
          <a:p>
            <a:pPr marL="285750" indent="-285750">
              <a:buFont typeface="Arial" panose="020B0604020202020204" pitchFamily="34" charset="0"/>
              <a:buChar char="•"/>
            </a:pPr>
            <a:r>
              <a:rPr lang="sv-SE" sz="1800" dirty="0">
                <a:solidFill>
                  <a:schemeClr val="tx1"/>
                </a:solidFill>
                <a:latin typeface="Calibri Light" panose="020F0302020204030204" pitchFamily="34" charset="0"/>
                <a:cs typeface="Calibri Light" panose="020F0302020204030204" pitchFamily="34" charset="0"/>
              </a:rPr>
              <a:t>Vilka utmaningar med anpassningar av läromedel ser </a:t>
            </a:r>
            <a:r>
              <a:rPr lang="sv-SE" sz="1800" dirty="0" smtClean="0">
                <a:solidFill>
                  <a:schemeClr val="tx1"/>
                </a:solidFill>
                <a:latin typeface="Calibri Light" panose="020F0302020204030204" pitchFamily="34" charset="0"/>
                <a:cs typeface="Calibri Light" panose="020F0302020204030204" pitchFamily="34" charset="0"/>
              </a:rPr>
              <a:t>vi</a:t>
            </a:r>
            <a:r>
              <a:rPr lang="sv-SE" sz="1800" dirty="0">
                <a:solidFill>
                  <a:schemeClr val="tx1"/>
                </a:solidFill>
                <a:latin typeface="Calibri Light" panose="020F0302020204030204" pitchFamily="34" charset="0"/>
                <a:cs typeface="Calibri Light" panose="020F0302020204030204" pitchFamily="34" charset="0"/>
              </a:rPr>
              <a:t>?</a:t>
            </a:r>
          </a:p>
          <a:p>
            <a:pPr marL="285750" indent="-285750">
              <a:buFont typeface="Arial" panose="020B0604020202020204" pitchFamily="34" charset="0"/>
              <a:buChar char="•"/>
            </a:pPr>
            <a:r>
              <a:rPr lang="sv-SE" sz="1800" dirty="0" smtClean="0">
                <a:solidFill>
                  <a:schemeClr val="tx1"/>
                </a:solidFill>
                <a:latin typeface="Calibri Light" panose="020F0302020204030204" pitchFamily="34" charset="0"/>
                <a:cs typeface="Calibri Light" panose="020F0302020204030204" pitchFamily="34" charset="0"/>
              </a:rPr>
              <a:t>Hur involveras andra kompetenser (specialpedagog, speciallärare, lärare i svenska som andraspråk, studiehandledare på modersmålet) i granskning och val av läromedel?</a:t>
            </a:r>
          </a:p>
        </p:txBody>
      </p:sp>
      <p:sp>
        <p:nvSpPr>
          <p:cNvPr id="9" name="Platshållare för innehåll 2"/>
          <p:cNvSpPr txBox="1">
            <a:spLocks/>
          </p:cNvSpPr>
          <p:nvPr/>
        </p:nvSpPr>
        <p:spPr bwMode="auto">
          <a:xfrm>
            <a:off x="6592168" y="249126"/>
            <a:ext cx="3243536" cy="1642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8100" tIns="38100" rIns="38100" bIns="38100" numCol="1" anchor="t" anchorCtr="0" compatLnSpc="1">
            <a:prstTxWarp prst="textNoShape">
              <a:avLst/>
            </a:prstTxWarp>
          </a:bodyPr>
          <a:lstStyle>
            <a:lvl1pPr marL="342900" indent="-342900" algn="l" rtl="0" eaLnBrk="1" fontAlgn="base" hangingPunct="1">
              <a:spcBef>
                <a:spcPts val="1800"/>
              </a:spcBef>
              <a:spcAft>
                <a:spcPct val="0"/>
              </a:spcAft>
              <a:defRPr>
                <a:solidFill>
                  <a:schemeClr val="tx1"/>
                </a:solidFill>
                <a:latin typeface="Calibri Light" panose="020F0302020204030204" pitchFamily="34" charset="0"/>
                <a:ea typeface="+mn-ea"/>
                <a:cs typeface="Calibri Light" panose="020F0302020204030204" pitchFamily="34" charset="0"/>
              </a:defRPr>
            </a:lvl1pPr>
            <a:lvl2pPr marL="419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2pPr>
            <a:lvl3pPr marL="673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3pPr>
            <a:lvl4pPr marL="927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4pPr>
            <a:lvl5pPr marL="1181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5pPr>
            <a:lvl6pPr marL="16383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6pPr>
            <a:lvl7pPr marL="20955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7pPr>
            <a:lvl8pPr marL="25527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8pPr>
            <a:lvl9pPr marL="30099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9pPr>
          </a:lstStyle>
          <a:p>
            <a:pPr marL="0" indent="0" algn="r"/>
            <a:r>
              <a:rPr lang="sv-SE" sz="1800" kern="0" dirty="0" smtClean="0">
                <a:solidFill>
                  <a:schemeClr val="tx1">
                    <a:lumMod val="50000"/>
                    <a:lumOff val="50000"/>
                  </a:schemeClr>
                </a:solidFill>
              </a:rPr>
              <a:t>Lärarnas granskning </a:t>
            </a:r>
            <a:br>
              <a:rPr lang="sv-SE" sz="1800" kern="0" dirty="0" smtClean="0">
                <a:solidFill>
                  <a:schemeClr val="tx1">
                    <a:lumMod val="50000"/>
                    <a:lumOff val="50000"/>
                  </a:schemeClr>
                </a:solidFill>
              </a:rPr>
            </a:br>
            <a:r>
              <a:rPr lang="sv-SE" sz="1800" kern="0" dirty="0" smtClean="0">
                <a:solidFill>
                  <a:schemeClr val="tx1">
                    <a:lumMod val="50000"/>
                    <a:lumOff val="50000"/>
                  </a:schemeClr>
                </a:solidFill>
              </a:rPr>
              <a:t>av läromedel</a:t>
            </a:r>
          </a:p>
          <a:p>
            <a:pPr marL="0" indent="0"/>
            <a:endParaRPr lang="sv-SE" sz="1800" kern="0" dirty="0" smtClean="0"/>
          </a:p>
          <a:p>
            <a:endParaRPr lang="sv-SE" sz="1800" kern="0" dirty="0"/>
          </a:p>
        </p:txBody>
      </p:sp>
    </p:spTree>
    <p:extLst>
      <p:ext uri="{BB962C8B-B14F-4D97-AF65-F5344CB8AC3E}">
        <p14:creationId xmlns:p14="http://schemas.microsoft.com/office/powerpoint/2010/main" val="239610640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a:picLocks noChangeAspect="1"/>
          </p:cNvPicPr>
          <p:nvPr/>
        </p:nvPicPr>
        <p:blipFill rotWithShape="1">
          <a:blip r:embed="rId3" cstate="print">
            <a:extLst>
              <a:ext uri="{28A0092B-C50C-407E-A947-70E740481C1C}">
                <a14:useLocalDpi xmlns:a14="http://schemas.microsoft.com/office/drawing/2010/main" val="0"/>
              </a:ext>
            </a:extLst>
          </a:blip>
          <a:srcRect l="21499" r="-21499"/>
          <a:stretch/>
        </p:blipFill>
        <p:spPr>
          <a:xfrm>
            <a:off x="531874" y="1640761"/>
            <a:ext cx="6147684" cy="4608512"/>
          </a:xfrm>
          <a:prstGeom prst="rect">
            <a:avLst/>
          </a:prstGeom>
        </p:spPr>
      </p:pic>
      <p:sp>
        <p:nvSpPr>
          <p:cNvPr id="2" name="Rubrik 1"/>
          <p:cNvSpPr>
            <a:spLocks noGrp="1"/>
          </p:cNvSpPr>
          <p:nvPr>
            <p:ph type="title"/>
          </p:nvPr>
        </p:nvSpPr>
        <p:spPr/>
        <p:txBody>
          <a:bodyPr/>
          <a:lstStyle/>
          <a:p>
            <a:r>
              <a:rPr lang="sv-SE" b="0" dirty="0"/>
              <a:t>Lärare granskar överensstämmelse med samhällsutvecklingen</a:t>
            </a:r>
          </a:p>
        </p:txBody>
      </p:sp>
      <p:sp>
        <p:nvSpPr>
          <p:cNvPr id="6" name="textruta 5"/>
          <p:cNvSpPr txBox="1"/>
          <p:nvPr/>
        </p:nvSpPr>
        <p:spPr>
          <a:xfrm>
            <a:off x="4157690" y="2513856"/>
            <a:ext cx="5040560" cy="2862322"/>
          </a:xfrm>
          <a:prstGeom prst="rect">
            <a:avLst/>
          </a:prstGeom>
          <a:noFill/>
        </p:spPr>
        <p:txBody>
          <a:bodyPr wrap="square" rtlCol="0">
            <a:spAutoFit/>
          </a:bodyPr>
          <a:lstStyle/>
          <a:p>
            <a:r>
              <a:rPr lang="sv-SE" sz="1800" dirty="0">
                <a:solidFill>
                  <a:schemeClr val="tx1"/>
                </a:solidFill>
                <a:latin typeface="Calibri Light" panose="020F0302020204030204" pitchFamily="34" charset="0"/>
                <a:cs typeface="Calibri Light" panose="020F0302020204030204" pitchFamily="34" charset="0"/>
              </a:rPr>
              <a:t>För att säkerställa att läromedlen förmedlar ett korrekt och uppdaterat innehåll krävs en granskning av läromedlens aktualitet och överensstämmelse med samhällsutvecklingen. Ett tryckt läromedel blir snabbt inaktuellt och därför kompletteras olika läromedel för att hålla undervisningen aktuell. </a:t>
            </a:r>
            <a:endParaRPr lang="sv-SE" sz="1800" dirty="0" smtClean="0">
              <a:solidFill>
                <a:schemeClr val="tx1"/>
              </a:solidFill>
              <a:latin typeface="Calibri Light" panose="020F0302020204030204" pitchFamily="34" charset="0"/>
              <a:cs typeface="Calibri Light" panose="020F0302020204030204" pitchFamily="34" charset="0"/>
            </a:endParaRPr>
          </a:p>
          <a:p>
            <a:endParaRPr lang="sv-SE" sz="1800" b="1" dirty="0" smtClean="0">
              <a:solidFill>
                <a:schemeClr val="tx1"/>
              </a:solidFill>
              <a:latin typeface="Calibri Light" panose="020F0302020204030204" pitchFamily="34" charset="0"/>
              <a:cs typeface="Calibri Light" panose="020F0302020204030204" pitchFamily="34" charset="0"/>
            </a:endParaRPr>
          </a:p>
          <a:p>
            <a:r>
              <a:rPr lang="sv-SE" sz="1800" b="1" dirty="0" smtClean="0">
                <a:solidFill>
                  <a:schemeClr val="tx1"/>
                </a:solidFill>
                <a:latin typeface="Century Gothic" panose="020B0502020202020204" pitchFamily="34" charset="0"/>
                <a:cs typeface="Calibri Light" panose="020F0302020204030204" pitchFamily="34" charset="0"/>
              </a:rPr>
              <a:t>Att </a:t>
            </a:r>
            <a:r>
              <a:rPr lang="sv-SE" sz="1800" b="1" dirty="0">
                <a:solidFill>
                  <a:schemeClr val="tx1"/>
                </a:solidFill>
                <a:latin typeface="Century Gothic" panose="020B0502020202020204" pitchFamily="34" charset="0"/>
                <a:cs typeface="Calibri Light" panose="020F0302020204030204" pitchFamily="34" charset="0"/>
              </a:rPr>
              <a:t>diskutera:</a:t>
            </a:r>
          </a:p>
          <a:p>
            <a:pPr marL="285750" indent="-285750">
              <a:buFont typeface="Arial" panose="020B0604020202020204" pitchFamily="34" charset="0"/>
              <a:buChar char="•"/>
            </a:pPr>
            <a:r>
              <a:rPr lang="sv-SE" sz="1800" dirty="0" smtClean="0">
                <a:solidFill>
                  <a:schemeClr val="tx1"/>
                </a:solidFill>
                <a:latin typeface="Calibri Light" panose="020F0302020204030204" pitchFamily="34" charset="0"/>
                <a:cs typeface="Calibri Light" panose="020F0302020204030204" pitchFamily="34" charset="0"/>
              </a:rPr>
              <a:t>Hur granskar vi läromedlens överensstämmelse med samhällsutvecklingen?</a:t>
            </a:r>
          </a:p>
        </p:txBody>
      </p:sp>
      <p:sp>
        <p:nvSpPr>
          <p:cNvPr id="7" name="Platshållare för innehåll 2"/>
          <p:cNvSpPr txBox="1">
            <a:spLocks/>
          </p:cNvSpPr>
          <p:nvPr/>
        </p:nvSpPr>
        <p:spPr bwMode="auto">
          <a:xfrm>
            <a:off x="6592168" y="249126"/>
            <a:ext cx="3243536" cy="1642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8100" tIns="38100" rIns="38100" bIns="38100" numCol="1" anchor="t" anchorCtr="0" compatLnSpc="1">
            <a:prstTxWarp prst="textNoShape">
              <a:avLst/>
            </a:prstTxWarp>
          </a:bodyPr>
          <a:lstStyle>
            <a:lvl1pPr marL="342900" indent="-342900" algn="l" rtl="0" eaLnBrk="1" fontAlgn="base" hangingPunct="1">
              <a:spcBef>
                <a:spcPts val="1800"/>
              </a:spcBef>
              <a:spcAft>
                <a:spcPct val="0"/>
              </a:spcAft>
              <a:defRPr>
                <a:solidFill>
                  <a:schemeClr val="tx1"/>
                </a:solidFill>
                <a:latin typeface="Calibri Light" panose="020F0302020204030204" pitchFamily="34" charset="0"/>
                <a:ea typeface="+mn-ea"/>
                <a:cs typeface="Calibri Light" panose="020F0302020204030204" pitchFamily="34" charset="0"/>
              </a:defRPr>
            </a:lvl1pPr>
            <a:lvl2pPr marL="419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2pPr>
            <a:lvl3pPr marL="673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3pPr>
            <a:lvl4pPr marL="927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4pPr>
            <a:lvl5pPr marL="1181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5pPr>
            <a:lvl6pPr marL="16383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6pPr>
            <a:lvl7pPr marL="20955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7pPr>
            <a:lvl8pPr marL="25527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8pPr>
            <a:lvl9pPr marL="30099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9pPr>
          </a:lstStyle>
          <a:p>
            <a:pPr marL="0" indent="0" algn="r"/>
            <a:r>
              <a:rPr lang="sv-SE" sz="1800" kern="0" smtClean="0">
                <a:solidFill>
                  <a:schemeClr val="tx1">
                    <a:lumMod val="50000"/>
                    <a:lumOff val="50000"/>
                  </a:schemeClr>
                </a:solidFill>
              </a:rPr>
              <a:t>Lärarnas granskning </a:t>
            </a:r>
            <a:br>
              <a:rPr lang="sv-SE" sz="1800" kern="0" smtClean="0">
                <a:solidFill>
                  <a:schemeClr val="tx1">
                    <a:lumMod val="50000"/>
                    <a:lumOff val="50000"/>
                  </a:schemeClr>
                </a:solidFill>
              </a:rPr>
            </a:br>
            <a:r>
              <a:rPr lang="sv-SE" sz="1800" kern="0" smtClean="0">
                <a:solidFill>
                  <a:schemeClr val="tx1">
                    <a:lumMod val="50000"/>
                    <a:lumOff val="50000"/>
                  </a:schemeClr>
                </a:solidFill>
              </a:rPr>
              <a:t>av läromedel</a:t>
            </a:r>
          </a:p>
          <a:p>
            <a:pPr marL="0" indent="0"/>
            <a:endParaRPr lang="sv-SE" sz="1800" kern="0" smtClean="0"/>
          </a:p>
          <a:p>
            <a:endParaRPr lang="sv-SE" sz="1800" kern="0" dirty="0"/>
          </a:p>
        </p:txBody>
      </p:sp>
    </p:spTree>
    <p:extLst>
      <p:ext uri="{BB962C8B-B14F-4D97-AF65-F5344CB8AC3E}">
        <p14:creationId xmlns:p14="http://schemas.microsoft.com/office/powerpoint/2010/main" val="90023354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0" dirty="0"/>
              <a:t>Granskningen av överensstämmelsen med läroplanens hela värdegrund kan utvecklas</a:t>
            </a:r>
          </a:p>
        </p:txBody>
      </p:sp>
      <p:sp>
        <p:nvSpPr>
          <p:cNvPr id="5" name="textruta 4"/>
          <p:cNvSpPr txBox="1"/>
          <p:nvPr/>
        </p:nvSpPr>
        <p:spPr>
          <a:xfrm>
            <a:off x="914400" y="2729880"/>
            <a:ext cx="8414072" cy="3447098"/>
          </a:xfrm>
          <a:prstGeom prst="rect">
            <a:avLst/>
          </a:prstGeom>
          <a:noFill/>
        </p:spPr>
        <p:txBody>
          <a:bodyPr wrap="square" rtlCol="0">
            <a:spAutoFit/>
          </a:bodyPr>
          <a:lstStyle/>
          <a:p>
            <a:r>
              <a:rPr lang="sv-SE" sz="1800" b="1" dirty="0" smtClean="0">
                <a:solidFill>
                  <a:schemeClr val="tx1"/>
                </a:solidFill>
                <a:latin typeface="Century Gothic" panose="020B0502020202020204" pitchFamily="34" charset="0"/>
                <a:cs typeface="Calibri Light" panose="020F0302020204030204" pitchFamily="34" charset="0"/>
              </a:rPr>
              <a:t>Att diskutera:</a:t>
            </a:r>
          </a:p>
          <a:p>
            <a:pPr marL="285750" indent="-285750">
              <a:spcAft>
                <a:spcPts val="600"/>
              </a:spcAft>
              <a:buFont typeface="Arial" panose="020B0604020202020204" pitchFamily="34" charset="0"/>
              <a:buChar char="•"/>
            </a:pPr>
            <a:r>
              <a:rPr lang="sv-SE" sz="1800" dirty="0">
                <a:solidFill>
                  <a:schemeClr val="tx1"/>
                </a:solidFill>
                <a:latin typeface="Calibri Light" panose="020F0302020204030204" pitchFamily="34" charset="0"/>
                <a:cs typeface="Calibri Light" panose="020F0302020204030204" pitchFamily="34" charset="0"/>
              </a:rPr>
              <a:t>Vilka delar av läroplanens värdegrund kan man ta hänsyn till när man granskar läromedel</a:t>
            </a:r>
            <a:r>
              <a:rPr lang="sv-SE" sz="1800" dirty="0" smtClean="0">
                <a:solidFill>
                  <a:schemeClr val="tx1"/>
                </a:solidFill>
                <a:latin typeface="Calibri Light" panose="020F0302020204030204" pitchFamily="34" charset="0"/>
                <a:cs typeface="Calibri Light" panose="020F0302020204030204" pitchFamily="34" charset="0"/>
              </a:rPr>
              <a:t>?</a:t>
            </a:r>
          </a:p>
          <a:p>
            <a:pPr marL="285750" indent="-285750">
              <a:spcAft>
                <a:spcPts val="600"/>
              </a:spcAft>
              <a:buFont typeface="Arial" panose="020B0604020202020204" pitchFamily="34" charset="0"/>
              <a:buChar char="•"/>
            </a:pPr>
            <a:r>
              <a:rPr lang="sv-SE" sz="1800" dirty="0">
                <a:solidFill>
                  <a:schemeClr val="tx1"/>
                </a:solidFill>
                <a:latin typeface="Calibri Light" panose="020F0302020204030204" pitchFamily="34" charset="0"/>
                <a:cs typeface="Calibri Light" panose="020F0302020204030204" pitchFamily="34" charset="0"/>
              </a:rPr>
              <a:t>Vilka grupper av människor finns representerade respektive inte representerade i läromedlet? På vilket sätt framställs dessa grupper av människor? På ett </a:t>
            </a:r>
            <a:r>
              <a:rPr lang="sv-SE" sz="1800" dirty="0" smtClean="0">
                <a:solidFill>
                  <a:schemeClr val="tx1"/>
                </a:solidFill>
                <a:latin typeface="Calibri Light" panose="020F0302020204030204" pitchFamily="34" charset="0"/>
                <a:cs typeface="Calibri Light" panose="020F0302020204030204" pitchFamily="34" charset="0"/>
              </a:rPr>
              <a:t>stereotypt </a:t>
            </a:r>
            <a:r>
              <a:rPr lang="sv-SE" sz="1800" dirty="0">
                <a:solidFill>
                  <a:schemeClr val="tx1"/>
                </a:solidFill>
                <a:latin typeface="Calibri Light" panose="020F0302020204030204" pitchFamily="34" charset="0"/>
                <a:cs typeface="Calibri Light" panose="020F0302020204030204" pitchFamily="34" charset="0"/>
              </a:rPr>
              <a:t>eller normbrytande sätt</a:t>
            </a:r>
            <a:r>
              <a:rPr lang="sv-SE" sz="1800" dirty="0" smtClean="0">
                <a:solidFill>
                  <a:schemeClr val="tx1"/>
                </a:solidFill>
                <a:latin typeface="Calibri Light" panose="020F0302020204030204" pitchFamily="34" charset="0"/>
                <a:cs typeface="Calibri Light" panose="020F0302020204030204" pitchFamily="34" charset="0"/>
              </a:rPr>
              <a:t>?</a:t>
            </a:r>
          </a:p>
          <a:p>
            <a:pPr marL="285750" indent="-285750">
              <a:spcAft>
                <a:spcPts val="600"/>
              </a:spcAft>
              <a:buFont typeface="Arial" panose="020B0604020202020204" pitchFamily="34" charset="0"/>
              <a:buChar char="•"/>
            </a:pPr>
            <a:r>
              <a:rPr lang="sv-SE" sz="1800" dirty="0">
                <a:solidFill>
                  <a:schemeClr val="tx1"/>
                </a:solidFill>
                <a:latin typeface="Calibri Light" panose="020F0302020204030204" pitchFamily="34" charset="0"/>
                <a:cs typeface="Calibri Light" panose="020F0302020204030204" pitchFamily="34" charset="0"/>
              </a:rPr>
              <a:t>Finns det vissa delar av läroplanens värdegrund som ofta utelämnas i läromedel</a:t>
            </a:r>
            <a:r>
              <a:rPr lang="sv-SE" sz="1800" dirty="0" smtClean="0">
                <a:solidFill>
                  <a:schemeClr val="tx1"/>
                </a:solidFill>
                <a:latin typeface="Calibri Light" panose="020F0302020204030204" pitchFamily="34" charset="0"/>
                <a:cs typeface="Calibri Light" panose="020F0302020204030204" pitchFamily="34" charset="0"/>
              </a:rPr>
              <a:t>?</a:t>
            </a:r>
          </a:p>
          <a:p>
            <a:pPr marL="285750" indent="-285750">
              <a:spcAft>
                <a:spcPts val="600"/>
              </a:spcAft>
              <a:buFont typeface="Arial" panose="020B0604020202020204" pitchFamily="34" charset="0"/>
              <a:buChar char="•"/>
            </a:pPr>
            <a:r>
              <a:rPr lang="sv-SE" sz="1800" dirty="0" smtClean="0">
                <a:solidFill>
                  <a:schemeClr val="tx1"/>
                </a:solidFill>
                <a:latin typeface="Calibri Light" panose="020F0302020204030204" pitchFamily="34" charset="0"/>
                <a:cs typeface="Calibri Light" panose="020F0302020204030204" pitchFamily="34" charset="0"/>
              </a:rPr>
              <a:t>Vilka </a:t>
            </a:r>
            <a:r>
              <a:rPr lang="sv-SE" sz="1800" dirty="0" smtClean="0">
                <a:solidFill>
                  <a:schemeClr val="tx1"/>
                </a:solidFill>
                <a:latin typeface="Calibri Light" panose="020F0302020204030204" pitchFamily="34" charset="0"/>
                <a:cs typeface="Calibri Light" panose="020F0302020204030204" pitchFamily="34" charset="0"/>
              </a:rPr>
              <a:t>konsekvenser kan det få om det inte görs en granskning av läromedlet utifrån läroplanens värdegrund. </a:t>
            </a:r>
          </a:p>
          <a:p>
            <a:pPr marL="285750" indent="-285750">
              <a:spcAft>
                <a:spcPts val="600"/>
              </a:spcAft>
              <a:buFont typeface="Arial" panose="020B0604020202020204" pitchFamily="34" charset="0"/>
              <a:buChar char="•"/>
            </a:pPr>
            <a:r>
              <a:rPr lang="sv-SE" sz="1800" dirty="0" smtClean="0">
                <a:solidFill>
                  <a:schemeClr val="tx1"/>
                </a:solidFill>
                <a:latin typeface="Calibri Light" panose="020F0302020204030204" pitchFamily="34" charset="0"/>
                <a:cs typeface="Calibri Light" panose="020F0302020204030204" pitchFamily="34" charset="0"/>
              </a:rPr>
              <a:t>Har ni någon gång valt bort läromedel för att det inte överensstämmer med läroplanens värdegrund?</a:t>
            </a:r>
          </a:p>
        </p:txBody>
      </p:sp>
      <p:sp>
        <p:nvSpPr>
          <p:cNvPr id="6" name="Platshållare för innehåll 2"/>
          <p:cNvSpPr txBox="1">
            <a:spLocks/>
          </p:cNvSpPr>
          <p:nvPr/>
        </p:nvSpPr>
        <p:spPr bwMode="auto">
          <a:xfrm>
            <a:off x="6592168" y="249126"/>
            <a:ext cx="3243536" cy="1642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8100" tIns="38100" rIns="38100" bIns="38100" numCol="1" anchor="t" anchorCtr="0" compatLnSpc="1">
            <a:prstTxWarp prst="textNoShape">
              <a:avLst/>
            </a:prstTxWarp>
          </a:bodyPr>
          <a:lstStyle>
            <a:lvl1pPr marL="342900" indent="-342900" algn="l" rtl="0" eaLnBrk="1" fontAlgn="base" hangingPunct="1">
              <a:spcBef>
                <a:spcPts val="1800"/>
              </a:spcBef>
              <a:spcAft>
                <a:spcPct val="0"/>
              </a:spcAft>
              <a:defRPr>
                <a:solidFill>
                  <a:schemeClr val="tx1"/>
                </a:solidFill>
                <a:latin typeface="Calibri Light" panose="020F0302020204030204" pitchFamily="34" charset="0"/>
                <a:ea typeface="+mn-ea"/>
                <a:cs typeface="Calibri Light" panose="020F0302020204030204" pitchFamily="34" charset="0"/>
              </a:defRPr>
            </a:lvl1pPr>
            <a:lvl2pPr marL="419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2pPr>
            <a:lvl3pPr marL="673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3pPr>
            <a:lvl4pPr marL="927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4pPr>
            <a:lvl5pPr marL="1181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5pPr>
            <a:lvl6pPr marL="16383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6pPr>
            <a:lvl7pPr marL="20955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7pPr>
            <a:lvl8pPr marL="25527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8pPr>
            <a:lvl9pPr marL="30099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9pPr>
          </a:lstStyle>
          <a:p>
            <a:pPr marL="0" indent="0" algn="r"/>
            <a:r>
              <a:rPr lang="sv-SE" sz="1800" kern="0" smtClean="0">
                <a:solidFill>
                  <a:schemeClr val="tx1">
                    <a:lumMod val="50000"/>
                    <a:lumOff val="50000"/>
                  </a:schemeClr>
                </a:solidFill>
              </a:rPr>
              <a:t>Lärarnas granskning </a:t>
            </a:r>
            <a:br>
              <a:rPr lang="sv-SE" sz="1800" kern="0" smtClean="0">
                <a:solidFill>
                  <a:schemeClr val="tx1">
                    <a:lumMod val="50000"/>
                    <a:lumOff val="50000"/>
                  </a:schemeClr>
                </a:solidFill>
              </a:rPr>
            </a:br>
            <a:r>
              <a:rPr lang="sv-SE" sz="1800" kern="0" smtClean="0">
                <a:solidFill>
                  <a:schemeClr val="tx1">
                    <a:lumMod val="50000"/>
                    <a:lumOff val="50000"/>
                  </a:schemeClr>
                </a:solidFill>
              </a:rPr>
              <a:t>av läromedel</a:t>
            </a:r>
          </a:p>
          <a:p>
            <a:pPr marL="0" indent="0"/>
            <a:endParaRPr lang="sv-SE" sz="1800" kern="0" smtClean="0"/>
          </a:p>
          <a:p>
            <a:endParaRPr lang="sv-SE" sz="1800" kern="0" dirty="0"/>
          </a:p>
        </p:txBody>
      </p:sp>
    </p:spTree>
    <p:extLst>
      <p:ext uri="{BB962C8B-B14F-4D97-AF65-F5344CB8AC3E}">
        <p14:creationId xmlns:p14="http://schemas.microsoft.com/office/powerpoint/2010/main" val="147700450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33650" y="2636044"/>
            <a:ext cx="4402054" cy="3299929"/>
          </a:xfrm>
          <a:prstGeom prst="rect">
            <a:avLst/>
          </a:prstGeom>
        </p:spPr>
      </p:pic>
      <p:sp>
        <p:nvSpPr>
          <p:cNvPr id="2" name="Rubrik 1"/>
          <p:cNvSpPr>
            <a:spLocks noGrp="1"/>
          </p:cNvSpPr>
          <p:nvPr>
            <p:ph type="title"/>
          </p:nvPr>
        </p:nvSpPr>
        <p:spPr/>
        <p:txBody>
          <a:bodyPr/>
          <a:lstStyle/>
          <a:p>
            <a:r>
              <a:rPr lang="sv-SE" sz="3600" b="0" dirty="0"/>
              <a:t>Granskningen av överenstämmelsen med forskning kan utvecklas</a:t>
            </a:r>
          </a:p>
        </p:txBody>
      </p:sp>
      <p:sp>
        <p:nvSpPr>
          <p:cNvPr id="3" name="Platshållare för innehåll 2"/>
          <p:cNvSpPr>
            <a:spLocks noGrp="1"/>
          </p:cNvSpPr>
          <p:nvPr>
            <p:ph idx="1"/>
          </p:nvPr>
        </p:nvSpPr>
        <p:spPr>
          <a:xfrm>
            <a:off x="886813" y="1505744"/>
            <a:ext cx="8280400" cy="1296144"/>
          </a:xfrm>
        </p:spPr>
        <p:txBody>
          <a:bodyPr/>
          <a:lstStyle/>
          <a:p>
            <a:pPr>
              <a:buFont typeface="Arial" panose="020B0604020202020204" pitchFamily="34" charset="0"/>
              <a:buChar char="•"/>
            </a:pPr>
            <a:endParaRPr lang="sv-SE" dirty="0"/>
          </a:p>
          <a:p>
            <a:endParaRPr lang="sv-SE" dirty="0"/>
          </a:p>
        </p:txBody>
      </p:sp>
      <p:sp>
        <p:nvSpPr>
          <p:cNvPr id="6" name="textruta 5"/>
          <p:cNvSpPr txBox="1"/>
          <p:nvPr/>
        </p:nvSpPr>
        <p:spPr>
          <a:xfrm>
            <a:off x="933295" y="2636044"/>
            <a:ext cx="5154818" cy="3600986"/>
          </a:xfrm>
          <a:prstGeom prst="rect">
            <a:avLst/>
          </a:prstGeom>
          <a:noFill/>
        </p:spPr>
        <p:txBody>
          <a:bodyPr wrap="square" rtlCol="0">
            <a:spAutoFit/>
          </a:bodyPr>
          <a:lstStyle/>
          <a:p>
            <a:r>
              <a:rPr lang="sv-SE" sz="1800" b="1" dirty="0">
                <a:solidFill>
                  <a:schemeClr val="tx1"/>
                </a:solidFill>
                <a:latin typeface="Century Gothic" panose="020B0502020202020204" pitchFamily="34" charset="0"/>
                <a:cs typeface="Calibri Light" panose="020F0302020204030204" pitchFamily="34" charset="0"/>
              </a:rPr>
              <a:t>Att diskutera:</a:t>
            </a:r>
          </a:p>
          <a:p>
            <a:pPr marL="285750" indent="-285750">
              <a:spcAft>
                <a:spcPts val="1200"/>
              </a:spcAft>
              <a:buFont typeface="Arial" panose="020B0604020202020204" pitchFamily="34" charset="0"/>
              <a:buChar char="•"/>
            </a:pPr>
            <a:r>
              <a:rPr lang="sv-SE" sz="1800" dirty="0" smtClean="0">
                <a:solidFill>
                  <a:schemeClr val="tx1"/>
                </a:solidFill>
                <a:latin typeface="Calibri Light" panose="020F0302020204030204" pitchFamily="34" charset="0"/>
                <a:cs typeface="Calibri Light" panose="020F0302020204030204" pitchFamily="34" charset="0"/>
              </a:rPr>
              <a:t>Hur kan det konkret gå till att granska läromedlets överensstämmelse med forskning om ämnet och ämnets didaktik?</a:t>
            </a:r>
          </a:p>
          <a:p>
            <a:pPr marL="285750" indent="-285750">
              <a:spcAft>
                <a:spcPts val="1200"/>
              </a:spcAft>
              <a:buFont typeface="Arial" panose="020B0604020202020204" pitchFamily="34" charset="0"/>
              <a:buChar char="•"/>
            </a:pPr>
            <a:r>
              <a:rPr lang="sv-SE" sz="1800" dirty="0" smtClean="0">
                <a:solidFill>
                  <a:schemeClr val="tx1"/>
                </a:solidFill>
                <a:latin typeface="Calibri Light" panose="020F0302020204030204" pitchFamily="34" charset="0"/>
                <a:cs typeface="Calibri Light" panose="020F0302020204030204" pitchFamily="34" charset="0"/>
              </a:rPr>
              <a:t>Vilka </a:t>
            </a:r>
            <a:r>
              <a:rPr lang="sv-SE" sz="1800" dirty="0">
                <a:solidFill>
                  <a:schemeClr val="tx1"/>
                </a:solidFill>
                <a:latin typeface="Calibri Light" panose="020F0302020204030204" pitchFamily="34" charset="0"/>
                <a:cs typeface="Calibri Light" panose="020F0302020204030204" pitchFamily="34" charset="0"/>
              </a:rPr>
              <a:t>konsekvenser kan det få om det inte görs en granskning av läromedlet utifrån </a:t>
            </a:r>
            <a:r>
              <a:rPr lang="sv-SE" sz="1800" dirty="0" smtClean="0">
                <a:solidFill>
                  <a:schemeClr val="tx1"/>
                </a:solidFill>
                <a:latin typeface="Calibri Light" panose="020F0302020204030204" pitchFamily="34" charset="0"/>
                <a:cs typeface="Calibri Light" panose="020F0302020204030204" pitchFamily="34" charset="0"/>
              </a:rPr>
              <a:t>forskning om ämnet? </a:t>
            </a:r>
          </a:p>
          <a:p>
            <a:pPr marL="285750" indent="-285750">
              <a:spcAft>
                <a:spcPts val="1200"/>
              </a:spcAft>
              <a:buFont typeface="Arial" panose="020B0604020202020204" pitchFamily="34" charset="0"/>
              <a:buChar char="•"/>
            </a:pPr>
            <a:r>
              <a:rPr lang="sv-SE" sz="1800" dirty="0">
                <a:solidFill>
                  <a:schemeClr val="tx1"/>
                </a:solidFill>
                <a:latin typeface="Calibri Light" panose="020F0302020204030204" pitchFamily="34" charset="0"/>
                <a:cs typeface="Calibri Light" panose="020F0302020204030204" pitchFamily="34" charset="0"/>
              </a:rPr>
              <a:t>Vilka konsekvenser kan det få om det inte görs en granskning av läromedlet utifrån forskning om </a:t>
            </a:r>
            <a:r>
              <a:rPr lang="sv-SE" sz="1800" dirty="0" smtClean="0">
                <a:solidFill>
                  <a:schemeClr val="tx1"/>
                </a:solidFill>
                <a:latin typeface="Calibri Light" panose="020F0302020204030204" pitchFamily="34" charset="0"/>
                <a:cs typeface="Calibri Light" panose="020F0302020204030204" pitchFamily="34" charset="0"/>
              </a:rPr>
              <a:t>ämnets didaktik? </a:t>
            </a:r>
            <a:endParaRPr lang="sv-SE" sz="1800" dirty="0">
              <a:solidFill>
                <a:schemeClr val="tx1"/>
              </a:solidFill>
              <a:latin typeface="Calibri Light" panose="020F0302020204030204" pitchFamily="34" charset="0"/>
              <a:cs typeface="Calibri Light" panose="020F0302020204030204" pitchFamily="34" charset="0"/>
            </a:endParaRPr>
          </a:p>
          <a:p>
            <a:pPr marL="285750" indent="-285750">
              <a:buFont typeface="Arial" panose="020B0604020202020204" pitchFamily="34" charset="0"/>
              <a:buChar char="•"/>
            </a:pPr>
            <a:endParaRPr lang="sv-SE" sz="1800" dirty="0">
              <a:solidFill>
                <a:schemeClr val="tx1"/>
              </a:solidFill>
              <a:latin typeface="Calibri Light" panose="020F0302020204030204" pitchFamily="34" charset="0"/>
              <a:cs typeface="Calibri Light" panose="020F0302020204030204" pitchFamily="34" charset="0"/>
            </a:endParaRPr>
          </a:p>
        </p:txBody>
      </p:sp>
      <p:sp>
        <p:nvSpPr>
          <p:cNvPr id="7" name="Platshållare för innehåll 2"/>
          <p:cNvSpPr txBox="1">
            <a:spLocks/>
          </p:cNvSpPr>
          <p:nvPr/>
        </p:nvSpPr>
        <p:spPr bwMode="auto">
          <a:xfrm>
            <a:off x="6592168" y="249126"/>
            <a:ext cx="3243536" cy="1642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8100" tIns="38100" rIns="38100" bIns="38100" numCol="1" anchor="t" anchorCtr="0" compatLnSpc="1">
            <a:prstTxWarp prst="textNoShape">
              <a:avLst/>
            </a:prstTxWarp>
          </a:bodyPr>
          <a:lstStyle>
            <a:lvl1pPr marL="342900" indent="-342900" algn="l" rtl="0" eaLnBrk="1" fontAlgn="base" hangingPunct="1">
              <a:spcBef>
                <a:spcPts val="1800"/>
              </a:spcBef>
              <a:spcAft>
                <a:spcPct val="0"/>
              </a:spcAft>
              <a:defRPr>
                <a:solidFill>
                  <a:schemeClr val="tx1"/>
                </a:solidFill>
                <a:latin typeface="Calibri Light" panose="020F0302020204030204" pitchFamily="34" charset="0"/>
                <a:ea typeface="+mn-ea"/>
                <a:cs typeface="Calibri Light" panose="020F0302020204030204" pitchFamily="34" charset="0"/>
              </a:defRPr>
            </a:lvl1pPr>
            <a:lvl2pPr marL="419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2pPr>
            <a:lvl3pPr marL="673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3pPr>
            <a:lvl4pPr marL="927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4pPr>
            <a:lvl5pPr marL="1181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5pPr>
            <a:lvl6pPr marL="16383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6pPr>
            <a:lvl7pPr marL="20955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7pPr>
            <a:lvl8pPr marL="25527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8pPr>
            <a:lvl9pPr marL="30099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9pPr>
          </a:lstStyle>
          <a:p>
            <a:pPr marL="0" indent="0" algn="r"/>
            <a:r>
              <a:rPr lang="sv-SE" sz="1800" kern="0" smtClean="0">
                <a:solidFill>
                  <a:schemeClr val="tx1">
                    <a:lumMod val="50000"/>
                    <a:lumOff val="50000"/>
                  </a:schemeClr>
                </a:solidFill>
              </a:rPr>
              <a:t>Lärarnas granskning </a:t>
            </a:r>
            <a:br>
              <a:rPr lang="sv-SE" sz="1800" kern="0" smtClean="0">
                <a:solidFill>
                  <a:schemeClr val="tx1">
                    <a:lumMod val="50000"/>
                    <a:lumOff val="50000"/>
                  </a:schemeClr>
                </a:solidFill>
              </a:rPr>
            </a:br>
            <a:r>
              <a:rPr lang="sv-SE" sz="1800" kern="0" smtClean="0">
                <a:solidFill>
                  <a:schemeClr val="tx1">
                    <a:lumMod val="50000"/>
                    <a:lumOff val="50000"/>
                  </a:schemeClr>
                </a:solidFill>
              </a:rPr>
              <a:t>av läromedel</a:t>
            </a:r>
          </a:p>
          <a:p>
            <a:pPr marL="0" indent="0"/>
            <a:endParaRPr lang="sv-SE" sz="1800" kern="0" smtClean="0"/>
          </a:p>
          <a:p>
            <a:endParaRPr lang="sv-SE" sz="1800" kern="0" dirty="0"/>
          </a:p>
        </p:txBody>
      </p:sp>
    </p:spTree>
    <p:extLst>
      <p:ext uri="{BB962C8B-B14F-4D97-AF65-F5344CB8AC3E}">
        <p14:creationId xmlns:p14="http://schemas.microsoft.com/office/powerpoint/2010/main" val="208605908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471488" y="3449960"/>
            <a:ext cx="8856064" cy="532800"/>
          </a:xfrm>
        </p:spPr>
        <p:txBody>
          <a:bodyPr/>
          <a:lstStyle/>
          <a:p>
            <a:r>
              <a:rPr lang="sv-SE" sz="4000" b="1" dirty="0" smtClean="0"/>
              <a:t>Kvalitetssäkring och val av läromedel</a:t>
            </a:r>
            <a:br>
              <a:rPr lang="sv-SE" sz="4000" b="1" dirty="0" smtClean="0"/>
            </a:br>
            <a:r>
              <a:rPr lang="sv-SE" sz="2400" b="1" dirty="0" smtClean="0"/>
              <a:t/>
            </a:r>
            <a:br>
              <a:rPr lang="sv-SE" sz="2400" b="1" dirty="0" smtClean="0"/>
            </a:br>
            <a:r>
              <a:rPr lang="sv-SE" sz="2800" b="0" dirty="0" smtClean="0"/>
              <a:t>Fokus på samhällsorienterande ämnen i årskurs 7-9</a:t>
            </a:r>
            <a:endParaRPr lang="sv-SE" sz="2800" b="0" dirty="0"/>
          </a:p>
        </p:txBody>
      </p:sp>
    </p:spTree>
    <p:extLst>
      <p:ext uri="{BB962C8B-B14F-4D97-AF65-F5344CB8AC3E}">
        <p14:creationId xmlns:p14="http://schemas.microsoft.com/office/powerpoint/2010/main" val="2095287000"/>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1712" y="1141046"/>
            <a:ext cx="8032328" cy="6021306"/>
          </a:xfrm>
          <a:prstGeom prst="rect">
            <a:avLst/>
          </a:prstGeom>
        </p:spPr>
      </p:pic>
      <p:sp>
        <p:nvSpPr>
          <p:cNvPr id="13" name="textruta 12"/>
          <p:cNvSpPr txBox="1"/>
          <p:nvPr/>
        </p:nvSpPr>
        <p:spPr>
          <a:xfrm>
            <a:off x="553460" y="6256073"/>
            <a:ext cx="5760640" cy="877163"/>
          </a:xfrm>
          <a:prstGeom prst="rect">
            <a:avLst/>
          </a:prstGeom>
          <a:noFill/>
        </p:spPr>
        <p:txBody>
          <a:bodyPr wrap="square" rtlCol="0">
            <a:spAutoFit/>
          </a:bodyPr>
          <a:lstStyle/>
          <a:p>
            <a:pPr lvl="0">
              <a:spcBef>
                <a:spcPts val="1800"/>
              </a:spcBef>
              <a:tabLst>
                <a:tab pos="0" algn="l"/>
              </a:tabLst>
            </a:pPr>
            <a:r>
              <a:rPr lang="sv-SE" sz="1800" b="1" kern="0" dirty="0">
                <a:solidFill>
                  <a:srgbClr val="000000"/>
                </a:solidFill>
                <a:latin typeface="Century Gothic" panose="020B0502020202020204" pitchFamily="34" charset="0"/>
                <a:cs typeface="Calibri Light" panose="020F0302020204030204" pitchFamily="34" charset="0"/>
              </a:rPr>
              <a:t>Att diskutera:</a:t>
            </a:r>
          </a:p>
          <a:p>
            <a:pPr marL="285750" lvl="0" indent="-285750">
              <a:spcBef>
                <a:spcPts val="1800"/>
              </a:spcBef>
              <a:buFont typeface="Arial" panose="020B0604020202020204" pitchFamily="34" charset="0"/>
              <a:buChar char="•"/>
              <a:tabLst>
                <a:tab pos="0" algn="l"/>
              </a:tabLst>
            </a:pPr>
            <a:r>
              <a:rPr lang="sv-SE" sz="1800" kern="0" dirty="0" smtClean="0">
                <a:solidFill>
                  <a:srgbClr val="000000"/>
                </a:solidFill>
                <a:latin typeface="Calibri Light" panose="020F0302020204030204" pitchFamily="34" charset="0"/>
                <a:cs typeface="Calibri Light" panose="020F0302020204030204" pitchFamily="34" charset="0"/>
              </a:rPr>
              <a:t>Vad tänker ni när ni hör ordet läromedel?</a:t>
            </a:r>
            <a:endParaRPr lang="sv-SE" sz="1800" kern="0" dirty="0">
              <a:solidFill>
                <a:srgbClr val="000000"/>
              </a:solidFill>
              <a:latin typeface="Calibri Light" panose="020F0302020204030204" pitchFamily="34" charset="0"/>
              <a:cs typeface="Calibri Light" panose="020F0302020204030204" pitchFamily="34" charset="0"/>
            </a:endParaRPr>
          </a:p>
        </p:txBody>
      </p:sp>
      <p:sp>
        <p:nvSpPr>
          <p:cNvPr id="2" name="Rubrik 1"/>
          <p:cNvSpPr>
            <a:spLocks noGrp="1"/>
          </p:cNvSpPr>
          <p:nvPr>
            <p:ph type="title"/>
          </p:nvPr>
        </p:nvSpPr>
        <p:spPr/>
        <p:txBody>
          <a:bodyPr/>
          <a:lstStyle/>
          <a:p>
            <a:r>
              <a:rPr lang="sv-SE" b="0" dirty="0" smtClean="0"/>
              <a:t>En bred definition av läromedel</a:t>
            </a:r>
            <a:endParaRPr lang="sv-SE" b="0" dirty="0"/>
          </a:p>
        </p:txBody>
      </p:sp>
    </p:spTree>
    <p:extLst>
      <p:ext uri="{BB962C8B-B14F-4D97-AF65-F5344CB8AC3E}">
        <p14:creationId xmlns:p14="http://schemas.microsoft.com/office/powerpoint/2010/main" val="329253645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471488" y="3377952"/>
            <a:ext cx="8856064" cy="532800"/>
          </a:xfrm>
        </p:spPr>
        <p:txBody>
          <a:bodyPr/>
          <a:lstStyle/>
          <a:p>
            <a:r>
              <a:rPr lang="sv-SE" sz="4000" b="0" dirty="0" smtClean="0"/>
              <a:t>Vad tittade Skolinspektionen på och vad såg de?</a:t>
            </a:r>
            <a:br>
              <a:rPr lang="sv-SE" sz="4000" b="0" dirty="0" smtClean="0"/>
            </a:br>
            <a:r>
              <a:rPr lang="sv-SE" sz="2000" b="0" dirty="0" smtClean="0"/>
              <a:t/>
            </a:r>
            <a:br>
              <a:rPr lang="sv-SE" sz="2000" b="0" dirty="0" smtClean="0"/>
            </a:br>
            <a:r>
              <a:rPr lang="sv-SE" sz="2800" dirty="0" smtClean="0"/>
              <a:t>Del 1 – rektorernas arbete</a:t>
            </a:r>
            <a:r>
              <a:rPr lang="sv-SE" sz="2800" dirty="0"/>
              <a:t>: </a:t>
            </a:r>
            <a:r>
              <a:rPr lang="sv-SE" sz="2800" b="0" dirty="0"/>
              <a:t>Förutsättningar för kvalitetssäkring och val av läromedel</a:t>
            </a:r>
            <a:r>
              <a:rPr lang="sv-SE" sz="3200" b="0" dirty="0"/>
              <a:t/>
            </a:r>
            <a:br>
              <a:rPr lang="sv-SE" sz="3200" b="0" dirty="0"/>
            </a:br>
            <a:r>
              <a:rPr lang="sv-SE" sz="4000" b="1" dirty="0" smtClean="0"/>
              <a:t/>
            </a:r>
            <a:br>
              <a:rPr lang="sv-SE" sz="4000" b="1" dirty="0" smtClean="0"/>
            </a:br>
            <a:r>
              <a:rPr lang="sv-SE" sz="4000" b="1" dirty="0" smtClean="0"/>
              <a:t/>
            </a:r>
            <a:br>
              <a:rPr lang="sv-SE" sz="4000" b="1" dirty="0" smtClean="0"/>
            </a:br>
            <a:endParaRPr lang="sv-SE" sz="2800" b="0" dirty="0"/>
          </a:p>
        </p:txBody>
      </p:sp>
    </p:spTree>
    <p:extLst>
      <p:ext uri="{BB962C8B-B14F-4D97-AF65-F5344CB8AC3E}">
        <p14:creationId xmlns:p14="http://schemas.microsoft.com/office/powerpoint/2010/main" val="161179707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a:picLocks noChangeAspect="1"/>
          </p:cNvPicPr>
          <p:nvPr/>
        </p:nvPicPr>
        <p:blipFill rotWithShape="1">
          <a:blip r:embed="rId3" cstate="print">
            <a:extLst>
              <a:ext uri="{28A0092B-C50C-407E-A947-70E740481C1C}">
                <a14:useLocalDpi xmlns:a14="http://schemas.microsoft.com/office/drawing/2010/main" val="0"/>
              </a:ext>
            </a:extLst>
          </a:blip>
          <a:srcRect l="11239" r="-11239"/>
          <a:stretch/>
        </p:blipFill>
        <p:spPr>
          <a:xfrm>
            <a:off x="0" y="1865784"/>
            <a:ext cx="5688632" cy="4264392"/>
          </a:xfrm>
          <a:prstGeom prst="rect">
            <a:avLst/>
          </a:prstGeom>
        </p:spPr>
      </p:pic>
      <p:sp>
        <p:nvSpPr>
          <p:cNvPr id="2" name="Rubrik 1"/>
          <p:cNvSpPr>
            <a:spLocks noGrp="1"/>
          </p:cNvSpPr>
          <p:nvPr>
            <p:ph type="title"/>
          </p:nvPr>
        </p:nvSpPr>
        <p:spPr>
          <a:xfrm>
            <a:off x="914400" y="962462"/>
            <a:ext cx="8280400" cy="1130300"/>
          </a:xfrm>
        </p:spPr>
        <p:txBody>
          <a:bodyPr/>
          <a:lstStyle/>
          <a:p>
            <a:r>
              <a:rPr lang="sv-SE" sz="3200" b="0" dirty="0"/>
              <a:t>Har vi gemensamma principer eller utgångspunkter?</a:t>
            </a:r>
          </a:p>
        </p:txBody>
      </p:sp>
      <p:sp>
        <p:nvSpPr>
          <p:cNvPr id="3" name="Platshållare för innehåll 2"/>
          <p:cNvSpPr>
            <a:spLocks noGrp="1"/>
          </p:cNvSpPr>
          <p:nvPr>
            <p:ph idx="1"/>
          </p:nvPr>
        </p:nvSpPr>
        <p:spPr>
          <a:xfrm>
            <a:off x="914400" y="2081808"/>
            <a:ext cx="8280400" cy="831304"/>
          </a:xfrm>
        </p:spPr>
        <p:txBody>
          <a:bodyPr/>
          <a:lstStyle/>
          <a:p>
            <a:pPr marL="0" indent="0">
              <a:tabLst>
                <a:tab pos="0" algn="l"/>
              </a:tabLst>
            </a:pPr>
            <a:endParaRPr lang="sv-SE" dirty="0"/>
          </a:p>
          <a:p>
            <a:pPr marL="0" indent="0">
              <a:tabLst>
                <a:tab pos="0" algn="l"/>
              </a:tabLst>
            </a:pPr>
            <a:endParaRPr lang="sv-SE" dirty="0" smtClean="0"/>
          </a:p>
          <a:p>
            <a:pPr marL="0" indent="0">
              <a:tabLst>
                <a:tab pos="0" algn="l"/>
              </a:tabLst>
            </a:pPr>
            <a:endParaRPr lang="sv-SE" dirty="0" smtClean="0"/>
          </a:p>
          <a:p>
            <a:pPr marL="0" indent="0">
              <a:tabLst>
                <a:tab pos="0" algn="l"/>
              </a:tabLst>
            </a:pPr>
            <a:endParaRPr lang="sv-SE" dirty="0"/>
          </a:p>
          <a:p>
            <a:pPr marL="285750" indent="-285750">
              <a:buFont typeface="Arial" panose="020B0604020202020204" pitchFamily="34" charset="0"/>
              <a:buChar char="•"/>
              <a:tabLst>
                <a:tab pos="0" algn="l"/>
              </a:tabLst>
            </a:pPr>
            <a:endParaRPr lang="sv-SE" dirty="0" smtClean="0"/>
          </a:p>
          <a:p>
            <a:pPr marL="285750" indent="-285750">
              <a:buFont typeface="Arial" panose="020B0604020202020204" pitchFamily="34" charset="0"/>
              <a:buChar char="•"/>
              <a:tabLst>
                <a:tab pos="0" algn="l"/>
              </a:tabLst>
            </a:pPr>
            <a:endParaRPr lang="sv-SE" dirty="0"/>
          </a:p>
          <a:p>
            <a:endParaRPr lang="sv-SE" dirty="0"/>
          </a:p>
        </p:txBody>
      </p:sp>
      <p:sp>
        <p:nvSpPr>
          <p:cNvPr id="7" name="textruta 6"/>
          <p:cNvSpPr txBox="1"/>
          <p:nvPr/>
        </p:nvSpPr>
        <p:spPr>
          <a:xfrm>
            <a:off x="3495824" y="2439134"/>
            <a:ext cx="5833168" cy="2754600"/>
          </a:xfrm>
          <a:prstGeom prst="rect">
            <a:avLst/>
          </a:prstGeom>
          <a:noFill/>
        </p:spPr>
        <p:txBody>
          <a:bodyPr wrap="square" rtlCol="0">
            <a:spAutoFit/>
          </a:bodyPr>
          <a:lstStyle/>
          <a:p>
            <a:pPr lvl="0">
              <a:spcBef>
                <a:spcPts val="1800"/>
              </a:spcBef>
              <a:tabLst>
                <a:tab pos="0" algn="l"/>
              </a:tabLst>
            </a:pPr>
            <a:r>
              <a:rPr lang="sv-SE" sz="2000" b="1" kern="0" dirty="0">
                <a:solidFill>
                  <a:srgbClr val="000000"/>
                </a:solidFill>
                <a:latin typeface="Century Gothic" panose="020B0502020202020204" pitchFamily="34" charset="0"/>
                <a:cs typeface="Calibri Light" panose="020F0302020204030204" pitchFamily="34" charset="0"/>
              </a:rPr>
              <a:t>Att diskutera:</a:t>
            </a:r>
          </a:p>
          <a:p>
            <a:pPr marL="285750" lvl="0" indent="-285750">
              <a:spcBef>
                <a:spcPts val="1800"/>
              </a:spcBef>
              <a:buFont typeface="Arial" panose="020B0604020202020204" pitchFamily="34" charset="0"/>
              <a:buChar char="•"/>
              <a:tabLst>
                <a:tab pos="0" algn="l"/>
              </a:tabLst>
            </a:pPr>
            <a:r>
              <a:rPr lang="sv-SE" sz="1800" kern="0" dirty="0" smtClean="0">
                <a:solidFill>
                  <a:srgbClr val="000000"/>
                </a:solidFill>
                <a:latin typeface="Calibri Light" panose="020F0302020204030204" pitchFamily="34" charset="0"/>
                <a:cs typeface="Calibri Light" panose="020F0302020204030204" pitchFamily="34" charset="0"/>
              </a:rPr>
              <a:t>Har vi gemensamma principer eller utgångspunkter kring </a:t>
            </a:r>
            <a:r>
              <a:rPr lang="sv-SE" sz="1800" kern="0" dirty="0">
                <a:solidFill>
                  <a:srgbClr val="000000"/>
                </a:solidFill>
                <a:latin typeface="Calibri Light" panose="020F0302020204030204" pitchFamily="34" charset="0"/>
                <a:cs typeface="Calibri Light" panose="020F0302020204030204" pitchFamily="34" charset="0"/>
              </a:rPr>
              <a:t>läromedel</a:t>
            </a:r>
            <a:r>
              <a:rPr lang="sv-SE" sz="1800" kern="0" dirty="0" smtClean="0">
                <a:solidFill>
                  <a:srgbClr val="000000"/>
                </a:solidFill>
                <a:latin typeface="Calibri Light" panose="020F0302020204030204" pitchFamily="34" charset="0"/>
                <a:cs typeface="Calibri Light" panose="020F0302020204030204" pitchFamily="34" charset="0"/>
              </a:rPr>
              <a:t>? Behövs det?</a:t>
            </a:r>
            <a:endParaRPr lang="sv-SE" sz="1800" kern="0" dirty="0">
              <a:solidFill>
                <a:srgbClr val="000000"/>
              </a:solidFill>
              <a:latin typeface="Calibri Light" panose="020F0302020204030204" pitchFamily="34" charset="0"/>
              <a:cs typeface="Calibri Light" panose="020F0302020204030204" pitchFamily="34" charset="0"/>
            </a:endParaRPr>
          </a:p>
          <a:p>
            <a:pPr marL="285750" lvl="0" indent="-285750">
              <a:spcBef>
                <a:spcPts val="1800"/>
              </a:spcBef>
              <a:buFont typeface="Arial" panose="020B0604020202020204" pitchFamily="34" charset="0"/>
              <a:buChar char="•"/>
              <a:tabLst>
                <a:tab pos="0" algn="l"/>
              </a:tabLst>
            </a:pPr>
            <a:r>
              <a:rPr lang="sv-SE" sz="1800" kern="0" dirty="0">
                <a:solidFill>
                  <a:srgbClr val="000000"/>
                </a:solidFill>
                <a:latin typeface="Calibri Light" panose="020F0302020204030204" pitchFamily="34" charset="0"/>
                <a:cs typeface="Calibri Light" panose="020F0302020204030204" pitchFamily="34" charset="0"/>
              </a:rPr>
              <a:t>Vad är viktigt att tänka på </a:t>
            </a:r>
            <a:r>
              <a:rPr lang="sv-SE" sz="1800" kern="0" dirty="0" smtClean="0">
                <a:solidFill>
                  <a:srgbClr val="000000"/>
                </a:solidFill>
                <a:latin typeface="Calibri Light" panose="020F0302020204030204" pitchFamily="34" charset="0"/>
                <a:cs typeface="Calibri Light" panose="020F0302020204030204" pitchFamily="34" charset="0"/>
              </a:rPr>
              <a:t>vid kvalitetssäkring och val av läromedel? </a:t>
            </a:r>
            <a:r>
              <a:rPr lang="sv-SE" sz="1800" kern="0" dirty="0">
                <a:solidFill>
                  <a:srgbClr val="000000"/>
                </a:solidFill>
                <a:latin typeface="Calibri Light" panose="020F0302020204030204" pitchFamily="34" charset="0"/>
                <a:cs typeface="Calibri Light" panose="020F0302020204030204" pitchFamily="34" charset="0"/>
              </a:rPr>
              <a:t>Har </a:t>
            </a:r>
            <a:r>
              <a:rPr lang="sv-SE" sz="1800" kern="0" dirty="0" smtClean="0">
                <a:solidFill>
                  <a:srgbClr val="000000"/>
                </a:solidFill>
                <a:latin typeface="Calibri Light" panose="020F0302020204030204" pitchFamily="34" charset="0"/>
                <a:cs typeface="Calibri Light" panose="020F0302020204030204" pitchFamily="34" charset="0"/>
              </a:rPr>
              <a:t>vi </a:t>
            </a:r>
            <a:r>
              <a:rPr lang="sv-SE" sz="1800" kern="0" dirty="0">
                <a:solidFill>
                  <a:srgbClr val="000000"/>
                </a:solidFill>
                <a:latin typeface="Calibri Light" panose="020F0302020204030204" pitchFamily="34" charset="0"/>
                <a:cs typeface="Calibri Light" panose="020F0302020204030204" pitchFamily="34" charset="0"/>
              </a:rPr>
              <a:t>samma syn på det? </a:t>
            </a:r>
          </a:p>
          <a:p>
            <a:pPr marL="285750" lvl="0" indent="-285750">
              <a:spcBef>
                <a:spcPts val="1800"/>
              </a:spcBef>
              <a:buFont typeface="Arial" panose="020B0604020202020204" pitchFamily="34" charset="0"/>
              <a:buChar char="•"/>
              <a:tabLst>
                <a:tab pos="0" algn="l"/>
              </a:tabLst>
            </a:pPr>
            <a:r>
              <a:rPr lang="sv-SE" sz="1800" kern="0" dirty="0">
                <a:solidFill>
                  <a:srgbClr val="000000"/>
                </a:solidFill>
                <a:latin typeface="Calibri Light" panose="020F0302020204030204" pitchFamily="34" charset="0"/>
                <a:cs typeface="Calibri Light" panose="020F0302020204030204" pitchFamily="34" charset="0"/>
              </a:rPr>
              <a:t>Behöver </a:t>
            </a:r>
            <a:r>
              <a:rPr lang="sv-SE" sz="1800" kern="0" dirty="0" smtClean="0">
                <a:solidFill>
                  <a:srgbClr val="000000"/>
                </a:solidFill>
                <a:latin typeface="Calibri Light" panose="020F0302020204030204" pitchFamily="34" charset="0"/>
                <a:cs typeface="Calibri Light" panose="020F0302020204030204" pitchFamily="34" charset="0"/>
              </a:rPr>
              <a:t>vi </a:t>
            </a:r>
            <a:r>
              <a:rPr lang="sv-SE" sz="1800" kern="0" dirty="0">
                <a:solidFill>
                  <a:srgbClr val="000000"/>
                </a:solidFill>
                <a:latin typeface="Calibri Light" panose="020F0302020204030204" pitchFamily="34" charset="0"/>
                <a:cs typeface="Calibri Light" panose="020F0302020204030204" pitchFamily="34" charset="0"/>
              </a:rPr>
              <a:t>tänka på något speciellt på </a:t>
            </a:r>
            <a:r>
              <a:rPr lang="sv-SE" sz="1800" kern="0" dirty="0" smtClean="0">
                <a:solidFill>
                  <a:srgbClr val="000000"/>
                </a:solidFill>
                <a:latin typeface="Calibri Light" panose="020F0302020204030204" pitchFamily="34" charset="0"/>
                <a:cs typeface="Calibri Light" panose="020F0302020204030204" pitchFamily="34" charset="0"/>
              </a:rPr>
              <a:t>vår </a:t>
            </a:r>
            <a:r>
              <a:rPr lang="sv-SE" sz="1800" kern="0" dirty="0">
                <a:solidFill>
                  <a:srgbClr val="000000"/>
                </a:solidFill>
                <a:latin typeface="Calibri Light" panose="020F0302020204030204" pitchFamily="34" charset="0"/>
                <a:cs typeface="Calibri Light" panose="020F0302020204030204" pitchFamily="34" charset="0"/>
              </a:rPr>
              <a:t>skola kopplat till läromedel utifrån </a:t>
            </a:r>
            <a:r>
              <a:rPr lang="sv-SE" sz="1800" kern="0" dirty="0" smtClean="0">
                <a:solidFill>
                  <a:srgbClr val="000000"/>
                </a:solidFill>
                <a:latin typeface="Calibri Light" panose="020F0302020204030204" pitchFamily="34" charset="0"/>
                <a:cs typeface="Calibri Light" panose="020F0302020204030204" pitchFamily="34" charset="0"/>
              </a:rPr>
              <a:t>våra </a:t>
            </a:r>
            <a:r>
              <a:rPr lang="sv-SE" sz="1800" kern="0" dirty="0">
                <a:solidFill>
                  <a:srgbClr val="000000"/>
                </a:solidFill>
                <a:latin typeface="Calibri Light" panose="020F0302020204030204" pitchFamily="34" charset="0"/>
                <a:cs typeface="Calibri Light" panose="020F0302020204030204" pitchFamily="34" charset="0"/>
              </a:rPr>
              <a:t>förutsättningar?</a:t>
            </a:r>
          </a:p>
        </p:txBody>
      </p:sp>
      <p:sp>
        <p:nvSpPr>
          <p:cNvPr id="8" name="Rubrik 1"/>
          <p:cNvSpPr txBox="1">
            <a:spLocks/>
          </p:cNvSpPr>
          <p:nvPr/>
        </p:nvSpPr>
        <p:spPr bwMode="auto">
          <a:xfrm>
            <a:off x="6317209" y="371004"/>
            <a:ext cx="3322712" cy="31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8100" tIns="38100" rIns="38100" bIns="38100" numCol="1" anchor="t" anchorCtr="0" compatLnSpc="1">
            <a:prstTxWarp prst="textNoShape">
              <a:avLst/>
            </a:prstTxWarp>
          </a:bodyPr>
          <a:lstStyle>
            <a:lvl1pPr algn="l" rtl="0" eaLnBrk="1" fontAlgn="base" hangingPunct="1">
              <a:lnSpc>
                <a:spcPct val="90000"/>
              </a:lnSpc>
              <a:spcBef>
                <a:spcPct val="0"/>
              </a:spcBef>
              <a:spcAft>
                <a:spcPct val="0"/>
              </a:spcAft>
              <a:defRPr sz="3800" b="1">
                <a:solidFill>
                  <a:srgbClr val="006399"/>
                </a:solidFill>
                <a:latin typeface="Century Gothic" panose="020B0502020202020204" pitchFamily="34" charset="0"/>
                <a:ea typeface="+mj-ea"/>
                <a:cs typeface="Century Gothic" panose="020B0502020202020204" pitchFamily="34" charset="0"/>
              </a:defRPr>
            </a:lvl1pPr>
            <a:lvl2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2pPr>
            <a:lvl3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3pPr>
            <a:lvl4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4pPr>
            <a:lvl5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5pPr>
            <a:lvl6pPr marL="4572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6pPr>
            <a:lvl7pPr marL="9144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7pPr>
            <a:lvl8pPr marL="13716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8pPr>
            <a:lvl9pPr marL="18288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9pPr>
          </a:lstStyle>
          <a:p>
            <a:pPr algn="r"/>
            <a:r>
              <a:rPr lang="sv-SE" sz="1800" b="0" kern="0" dirty="0" smtClean="0">
                <a:solidFill>
                  <a:schemeClr val="tx1">
                    <a:lumMod val="50000"/>
                    <a:lumOff val="50000"/>
                  </a:schemeClr>
                </a:solidFill>
                <a:latin typeface="Calibri Light" panose="020F0302020204030204" pitchFamily="34" charset="0"/>
                <a:cs typeface="Calibri Light" panose="020F0302020204030204" pitchFamily="34" charset="0"/>
              </a:rPr>
              <a:t>Förutsättningar för kvalitetssäkring och val av läromedel</a:t>
            </a:r>
            <a:endParaRPr lang="sv-SE" sz="1800" b="0" kern="0" dirty="0">
              <a:solidFill>
                <a:schemeClr val="tx1">
                  <a:lumMod val="50000"/>
                  <a:lumOff val="50000"/>
                </a:schemeClr>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08484632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317209" y="371004"/>
            <a:ext cx="3322712" cy="314381"/>
          </a:xfrm>
        </p:spPr>
        <p:txBody>
          <a:bodyPr/>
          <a:lstStyle/>
          <a:p>
            <a:pPr algn="r"/>
            <a:r>
              <a:rPr lang="sv-SE" sz="1800" b="0" dirty="0">
                <a:solidFill>
                  <a:schemeClr val="tx1">
                    <a:lumMod val="50000"/>
                    <a:lumOff val="50000"/>
                  </a:schemeClr>
                </a:solidFill>
                <a:latin typeface="Calibri Light" panose="020F0302020204030204" pitchFamily="34" charset="0"/>
                <a:cs typeface="Calibri Light" panose="020F0302020204030204" pitchFamily="34" charset="0"/>
              </a:rPr>
              <a:t>Förutsättningar för kvalitetssäkring och val av läromedel</a:t>
            </a:r>
          </a:p>
        </p:txBody>
      </p:sp>
      <p:sp>
        <p:nvSpPr>
          <p:cNvPr id="3" name="Platshållare för innehåll 2"/>
          <p:cNvSpPr>
            <a:spLocks noGrp="1"/>
          </p:cNvSpPr>
          <p:nvPr>
            <p:ph idx="1"/>
          </p:nvPr>
        </p:nvSpPr>
        <p:spPr>
          <a:xfrm>
            <a:off x="914400" y="915661"/>
            <a:ext cx="8280400" cy="1008112"/>
          </a:xfrm>
        </p:spPr>
        <p:txBody>
          <a:bodyPr/>
          <a:lstStyle/>
          <a:p>
            <a:pPr marL="0" indent="0">
              <a:tabLst>
                <a:tab pos="0" algn="l"/>
              </a:tabLst>
            </a:pPr>
            <a:r>
              <a:rPr lang="sv-SE" sz="3200" dirty="0">
                <a:solidFill>
                  <a:srgbClr val="006399"/>
                </a:solidFill>
                <a:latin typeface="Century Gothic" panose="020B0502020202020204" pitchFamily="34" charset="0"/>
              </a:rPr>
              <a:t>Rektorer ger lärare olika förutsättningar att samarbeta kring </a:t>
            </a:r>
            <a:r>
              <a:rPr lang="sv-SE" sz="3200" dirty="0" smtClean="0">
                <a:solidFill>
                  <a:srgbClr val="006399"/>
                </a:solidFill>
                <a:latin typeface="Century Gothic" panose="020B0502020202020204" pitchFamily="34" charset="0"/>
              </a:rPr>
              <a:t>läromedelsval</a:t>
            </a:r>
            <a:endParaRPr lang="sv-SE" sz="3200" dirty="0" smtClean="0"/>
          </a:p>
          <a:p>
            <a:pPr marL="0" indent="0">
              <a:tabLst>
                <a:tab pos="0" algn="l"/>
              </a:tabLst>
            </a:pPr>
            <a:endParaRPr lang="sv-SE" dirty="0"/>
          </a:p>
          <a:p>
            <a:pPr marL="285750" indent="-285750">
              <a:buFont typeface="Arial" panose="020B0604020202020204" pitchFamily="34" charset="0"/>
              <a:buChar char="•"/>
              <a:tabLst>
                <a:tab pos="0" algn="l"/>
              </a:tabLst>
            </a:pPr>
            <a:endParaRPr lang="sv-SE" dirty="0" smtClean="0"/>
          </a:p>
          <a:p>
            <a:pPr marL="285750" indent="-285750">
              <a:buFont typeface="Arial" panose="020B0604020202020204" pitchFamily="34" charset="0"/>
              <a:buChar char="•"/>
              <a:tabLst>
                <a:tab pos="0" algn="l"/>
              </a:tabLst>
            </a:pPr>
            <a:endParaRPr lang="sv-SE" dirty="0"/>
          </a:p>
          <a:p>
            <a:endParaRPr lang="sv-SE" dirty="0"/>
          </a:p>
        </p:txBody>
      </p:sp>
      <p:sp>
        <p:nvSpPr>
          <p:cNvPr id="7" name="textruta 6"/>
          <p:cNvSpPr txBox="1"/>
          <p:nvPr/>
        </p:nvSpPr>
        <p:spPr>
          <a:xfrm>
            <a:off x="1479600" y="4458072"/>
            <a:ext cx="4899520" cy="369332"/>
          </a:xfrm>
          <a:prstGeom prst="rect">
            <a:avLst/>
          </a:prstGeom>
          <a:noFill/>
        </p:spPr>
        <p:txBody>
          <a:bodyPr wrap="square" rtlCol="0">
            <a:spAutoFit/>
          </a:bodyPr>
          <a:lstStyle/>
          <a:p>
            <a:pPr lvl="0">
              <a:spcBef>
                <a:spcPts val="1800"/>
              </a:spcBef>
              <a:tabLst>
                <a:tab pos="0" algn="l"/>
              </a:tabLst>
            </a:pPr>
            <a:endParaRPr lang="sv-SE" sz="1800" kern="0" dirty="0">
              <a:solidFill>
                <a:srgbClr val="000000"/>
              </a:solidFill>
              <a:latin typeface="Calibri Light" panose="020F0302020204030204" pitchFamily="34" charset="0"/>
              <a:cs typeface="Calibri Light" panose="020F0302020204030204" pitchFamily="34" charset="0"/>
            </a:endParaRPr>
          </a:p>
        </p:txBody>
      </p:sp>
      <p:sp>
        <p:nvSpPr>
          <p:cNvPr id="9" name="textruta 8"/>
          <p:cNvSpPr txBox="1"/>
          <p:nvPr/>
        </p:nvSpPr>
        <p:spPr>
          <a:xfrm>
            <a:off x="914400" y="2729880"/>
            <a:ext cx="8661064" cy="3539430"/>
          </a:xfrm>
          <a:prstGeom prst="rect">
            <a:avLst/>
          </a:prstGeom>
          <a:noFill/>
        </p:spPr>
        <p:txBody>
          <a:bodyPr wrap="square" rtlCol="0">
            <a:spAutoFit/>
          </a:bodyPr>
          <a:lstStyle/>
          <a:p>
            <a:pPr lvl="0">
              <a:spcBef>
                <a:spcPts val="1800"/>
              </a:spcBef>
              <a:tabLst>
                <a:tab pos="0" algn="l"/>
              </a:tabLst>
            </a:pPr>
            <a:r>
              <a:rPr lang="sv-SE" sz="2000" b="1" kern="0" dirty="0">
                <a:solidFill>
                  <a:srgbClr val="000000"/>
                </a:solidFill>
                <a:latin typeface="Century Gothic" panose="020B0502020202020204" pitchFamily="34" charset="0"/>
                <a:cs typeface="Calibri Light" panose="020F0302020204030204" pitchFamily="34" charset="0"/>
              </a:rPr>
              <a:t>Att diskutera:</a:t>
            </a:r>
          </a:p>
          <a:p>
            <a:pPr marL="285750" lvl="0" indent="-285750">
              <a:spcBef>
                <a:spcPts val="1800"/>
              </a:spcBef>
              <a:buFont typeface="Arial" panose="020B0604020202020204" pitchFamily="34" charset="0"/>
              <a:buChar char="•"/>
              <a:tabLst>
                <a:tab pos="0" algn="l"/>
              </a:tabLst>
            </a:pPr>
            <a:r>
              <a:rPr lang="sv-SE" sz="1800" kern="0" dirty="0" smtClean="0">
                <a:solidFill>
                  <a:srgbClr val="000000"/>
                </a:solidFill>
                <a:latin typeface="Calibri Light" panose="020F0302020204030204" pitchFamily="34" charset="0"/>
                <a:cs typeface="Calibri Light" panose="020F0302020204030204" pitchFamily="34" charset="0"/>
              </a:rPr>
              <a:t>Kan lärarna planera undervisning och </a:t>
            </a:r>
            <a:r>
              <a:rPr lang="sv-SE" sz="1800" kern="0" dirty="0">
                <a:solidFill>
                  <a:srgbClr val="000000"/>
                </a:solidFill>
                <a:latin typeface="Calibri Light" panose="020F0302020204030204" pitchFamily="34" charset="0"/>
                <a:cs typeface="Calibri Light" panose="020F0302020204030204" pitchFamily="34" charset="0"/>
              </a:rPr>
              <a:t>val av </a:t>
            </a:r>
            <a:r>
              <a:rPr lang="sv-SE" sz="1800" kern="0" dirty="0" smtClean="0">
                <a:solidFill>
                  <a:srgbClr val="000000"/>
                </a:solidFill>
                <a:latin typeface="Calibri Light" panose="020F0302020204030204" pitchFamily="34" charset="0"/>
                <a:cs typeface="Calibri Light" panose="020F0302020204030204" pitchFamily="34" charset="0"/>
              </a:rPr>
              <a:t>läromedel </a:t>
            </a:r>
            <a:r>
              <a:rPr lang="sv-SE" sz="1800" kern="0" dirty="0">
                <a:solidFill>
                  <a:srgbClr val="000000"/>
                </a:solidFill>
                <a:latin typeface="Calibri Light" panose="020F0302020204030204" pitchFamily="34" charset="0"/>
                <a:cs typeface="Calibri Light" panose="020F0302020204030204" pitchFamily="34" charset="0"/>
              </a:rPr>
              <a:t>tillsammans? </a:t>
            </a:r>
            <a:r>
              <a:rPr lang="sv-SE" sz="1800" kern="0" dirty="0" smtClean="0">
                <a:solidFill>
                  <a:srgbClr val="000000"/>
                </a:solidFill>
                <a:latin typeface="Calibri Light" panose="020F0302020204030204" pitchFamily="34" charset="0"/>
                <a:cs typeface="Calibri Light" panose="020F0302020204030204" pitchFamily="34" charset="0"/>
              </a:rPr>
              <a:t>Vem initierar samarbete mellan lärare?</a:t>
            </a:r>
          </a:p>
          <a:p>
            <a:pPr marL="285750" lvl="0" indent="-285750">
              <a:spcBef>
                <a:spcPts val="1800"/>
              </a:spcBef>
              <a:buFont typeface="Arial" panose="020B0604020202020204" pitchFamily="34" charset="0"/>
              <a:buChar char="•"/>
              <a:tabLst>
                <a:tab pos="0" algn="l"/>
              </a:tabLst>
            </a:pPr>
            <a:r>
              <a:rPr lang="sv-SE" sz="1800" kern="0" dirty="0">
                <a:solidFill>
                  <a:srgbClr val="000000"/>
                </a:solidFill>
                <a:latin typeface="Calibri Light" panose="020F0302020204030204" pitchFamily="34" charset="0"/>
                <a:cs typeface="Calibri Light" panose="020F0302020204030204" pitchFamily="34" charset="0"/>
              </a:rPr>
              <a:t>Finns det möjligheter </a:t>
            </a:r>
            <a:r>
              <a:rPr lang="sv-SE" sz="1800" kern="0" dirty="0" smtClean="0">
                <a:solidFill>
                  <a:srgbClr val="000000"/>
                </a:solidFill>
                <a:latin typeface="Calibri Light" panose="020F0302020204030204" pitchFamily="34" charset="0"/>
                <a:cs typeface="Calibri Light" panose="020F0302020204030204" pitchFamily="34" charset="0"/>
              </a:rPr>
              <a:t>till kompetensutveckling kring </a:t>
            </a:r>
            <a:r>
              <a:rPr lang="sv-SE" sz="1800" kern="0" dirty="0">
                <a:solidFill>
                  <a:srgbClr val="000000"/>
                </a:solidFill>
                <a:latin typeface="Calibri Light" panose="020F0302020204030204" pitchFamily="34" charset="0"/>
                <a:cs typeface="Calibri Light" panose="020F0302020204030204" pitchFamily="34" charset="0"/>
              </a:rPr>
              <a:t>kvalitetssäkring av läromedel </a:t>
            </a:r>
            <a:r>
              <a:rPr lang="sv-SE" sz="1800" kern="0" dirty="0" smtClean="0">
                <a:solidFill>
                  <a:srgbClr val="000000"/>
                </a:solidFill>
                <a:latin typeface="Calibri Light" panose="020F0302020204030204" pitchFamily="34" charset="0"/>
                <a:cs typeface="Calibri Light" panose="020F0302020204030204" pitchFamily="34" charset="0"/>
              </a:rPr>
              <a:t>och </a:t>
            </a:r>
            <a:r>
              <a:rPr lang="sv-SE" sz="1800" kern="0" dirty="0">
                <a:solidFill>
                  <a:srgbClr val="000000"/>
                </a:solidFill>
                <a:latin typeface="Calibri Light" panose="020F0302020204030204" pitchFamily="34" charset="0"/>
                <a:cs typeface="Calibri Light" panose="020F0302020204030204" pitchFamily="34" charset="0"/>
              </a:rPr>
              <a:t>för att sprida </a:t>
            </a:r>
            <a:r>
              <a:rPr lang="sv-SE" sz="1800" kern="0" dirty="0" smtClean="0">
                <a:solidFill>
                  <a:srgbClr val="000000"/>
                </a:solidFill>
                <a:latin typeface="Calibri Light" panose="020F0302020204030204" pitchFamily="34" charset="0"/>
                <a:cs typeface="Calibri Light" panose="020F0302020204030204" pitchFamily="34" charset="0"/>
              </a:rPr>
              <a:t>kunskaper </a:t>
            </a:r>
            <a:r>
              <a:rPr lang="sv-SE" sz="1800" kern="0" dirty="0">
                <a:solidFill>
                  <a:srgbClr val="000000"/>
                </a:solidFill>
                <a:latin typeface="Calibri Light" panose="020F0302020204030204" pitchFamily="34" charset="0"/>
                <a:cs typeface="Calibri Light" panose="020F0302020204030204" pitchFamily="34" charset="0"/>
              </a:rPr>
              <a:t>till </a:t>
            </a:r>
            <a:r>
              <a:rPr lang="sv-SE" sz="1800" kern="0" dirty="0" smtClean="0">
                <a:solidFill>
                  <a:srgbClr val="000000"/>
                </a:solidFill>
                <a:latin typeface="Calibri Light" panose="020F0302020204030204" pitchFamily="34" charset="0"/>
                <a:cs typeface="Calibri Light" panose="020F0302020204030204" pitchFamily="34" charset="0"/>
              </a:rPr>
              <a:t>kollegor</a:t>
            </a:r>
            <a:r>
              <a:rPr lang="sv-SE" sz="1800" kern="0" dirty="0">
                <a:solidFill>
                  <a:srgbClr val="000000"/>
                </a:solidFill>
                <a:latin typeface="Calibri Light" panose="020F0302020204030204" pitchFamily="34" charset="0"/>
                <a:cs typeface="Calibri Light" panose="020F0302020204030204" pitchFamily="34" charset="0"/>
              </a:rPr>
              <a:t>?</a:t>
            </a:r>
          </a:p>
          <a:p>
            <a:pPr marL="285750" lvl="0" indent="-285750">
              <a:spcBef>
                <a:spcPts val="1800"/>
              </a:spcBef>
              <a:buFont typeface="Arial" panose="020B0604020202020204" pitchFamily="34" charset="0"/>
              <a:buChar char="•"/>
              <a:tabLst>
                <a:tab pos="0" algn="l"/>
              </a:tabLst>
            </a:pPr>
            <a:r>
              <a:rPr lang="sv-SE" sz="1800" kern="0" dirty="0">
                <a:solidFill>
                  <a:srgbClr val="000000"/>
                </a:solidFill>
                <a:latin typeface="Calibri Light" panose="020F0302020204030204" pitchFamily="34" charset="0"/>
                <a:cs typeface="Calibri Light" panose="020F0302020204030204" pitchFamily="34" charset="0"/>
              </a:rPr>
              <a:t>Finns det ett organiserat stöd kring läromedelsval och planering av undervisning för nyutexaminerade eller obehöriga lärare? Hur säkerställs att de inte lämnas ensamma i sitt arbete med läromedelsval?</a:t>
            </a:r>
          </a:p>
          <a:p>
            <a:pPr marL="285750" lvl="0" indent="-285750">
              <a:spcBef>
                <a:spcPts val="1800"/>
              </a:spcBef>
              <a:buFont typeface="Arial" panose="020B0604020202020204" pitchFamily="34" charset="0"/>
              <a:buChar char="•"/>
              <a:tabLst>
                <a:tab pos="0" algn="l"/>
              </a:tabLst>
            </a:pPr>
            <a:endParaRPr lang="sv-SE" sz="1800" kern="0" dirty="0">
              <a:solidFill>
                <a:srgbClr val="000000"/>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42056997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p:cNvPicPr>
            <a:picLocks noChangeAspect="1"/>
          </p:cNvPicPr>
          <p:nvPr/>
        </p:nvPicPr>
        <p:blipFill rotWithShape="1">
          <a:blip r:embed="rId3" cstate="print">
            <a:extLst>
              <a:ext uri="{28A0092B-C50C-407E-A947-70E740481C1C}">
                <a14:useLocalDpi xmlns:a14="http://schemas.microsoft.com/office/drawing/2010/main" val="0"/>
              </a:ext>
            </a:extLst>
          </a:blip>
          <a:srcRect l="-29361" r="29361"/>
          <a:stretch/>
        </p:blipFill>
        <p:spPr>
          <a:xfrm>
            <a:off x="4876835" y="2375359"/>
            <a:ext cx="5283165" cy="3960440"/>
          </a:xfrm>
          <a:prstGeom prst="rect">
            <a:avLst/>
          </a:prstGeom>
        </p:spPr>
      </p:pic>
      <p:sp>
        <p:nvSpPr>
          <p:cNvPr id="2" name="Rubrik 1"/>
          <p:cNvSpPr>
            <a:spLocks noGrp="1"/>
          </p:cNvSpPr>
          <p:nvPr>
            <p:ph type="title"/>
          </p:nvPr>
        </p:nvSpPr>
        <p:spPr>
          <a:xfrm>
            <a:off x="909340" y="979829"/>
            <a:ext cx="8280400" cy="1130300"/>
          </a:xfrm>
        </p:spPr>
        <p:txBody>
          <a:bodyPr/>
          <a:lstStyle/>
          <a:p>
            <a:r>
              <a:rPr lang="sv-SE" sz="3200" b="0" dirty="0" smtClean="0"/>
              <a:t>Olika ekonomiska resurser gör att inköp av läromedel varierar mellan skolor</a:t>
            </a:r>
            <a:endParaRPr lang="sv-SE" sz="3200" b="0" dirty="0"/>
          </a:p>
        </p:txBody>
      </p:sp>
      <p:sp>
        <p:nvSpPr>
          <p:cNvPr id="7" name="textruta 6"/>
          <p:cNvSpPr txBox="1"/>
          <p:nvPr/>
        </p:nvSpPr>
        <p:spPr>
          <a:xfrm>
            <a:off x="909340" y="2585864"/>
            <a:ext cx="6114876" cy="3539430"/>
          </a:xfrm>
          <a:prstGeom prst="rect">
            <a:avLst/>
          </a:prstGeom>
          <a:noFill/>
        </p:spPr>
        <p:txBody>
          <a:bodyPr wrap="square" rtlCol="0">
            <a:spAutoFit/>
          </a:bodyPr>
          <a:lstStyle/>
          <a:p>
            <a:pPr lvl="0" eaLnBrk="0" hangingPunct="0">
              <a:tabLst>
                <a:tab pos="0" algn="l"/>
              </a:tabLst>
            </a:pPr>
            <a:r>
              <a:rPr lang="sv-SE" sz="2000" b="1" kern="0" dirty="0">
                <a:solidFill>
                  <a:srgbClr val="000000"/>
                </a:solidFill>
                <a:latin typeface="Century Gothic" panose="020B0502020202020204" pitchFamily="34" charset="0"/>
                <a:cs typeface="Calibri Light" panose="020F0302020204030204" pitchFamily="34" charset="0"/>
              </a:rPr>
              <a:t>Att diskutera:</a:t>
            </a:r>
          </a:p>
          <a:p>
            <a:pPr marL="342900" lvl="0" indent="-342900">
              <a:spcBef>
                <a:spcPts val="1800"/>
              </a:spcBef>
              <a:buFont typeface="Arial" panose="020B0604020202020204" pitchFamily="34" charset="0"/>
              <a:buChar char="•"/>
              <a:tabLst>
                <a:tab pos="0" algn="l"/>
              </a:tabLst>
            </a:pPr>
            <a:r>
              <a:rPr lang="sv-SE" sz="1800" dirty="0">
                <a:solidFill>
                  <a:schemeClr val="tx1"/>
                </a:solidFill>
                <a:latin typeface="Calibri Light" panose="020F0302020204030204" pitchFamily="34" charset="0"/>
                <a:ea typeface="+mn-ea"/>
                <a:cs typeface="Calibri Light" panose="020F0302020204030204" pitchFamily="34" charset="0"/>
              </a:rPr>
              <a:t>Finns </a:t>
            </a:r>
            <a:r>
              <a:rPr lang="sv-SE" sz="1800" dirty="0" smtClean="0">
                <a:solidFill>
                  <a:schemeClr val="tx1"/>
                </a:solidFill>
                <a:latin typeface="Calibri Light" panose="020F0302020204030204" pitchFamily="34" charset="0"/>
                <a:ea typeface="+mn-ea"/>
                <a:cs typeface="Calibri Light" panose="020F0302020204030204" pitchFamily="34" charset="0"/>
              </a:rPr>
              <a:t>det tillräckliga ekonomiska </a:t>
            </a:r>
            <a:r>
              <a:rPr lang="sv-SE" sz="1800" dirty="0">
                <a:solidFill>
                  <a:schemeClr val="tx1"/>
                </a:solidFill>
                <a:latin typeface="Calibri Light" panose="020F0302020204030204" pitchFamily="34" charset="0"/>
                <a:ea typeface="+mn-ea"/>
                <a:cs typeface="Calibri Light" panose="020F0302020204030204" pitchFamily="34" charset="0"/>
              </a:rPr>
              <a:t>resurser för inköp av läromedel på </a:t>
            </a:r>
            <a:r>
              <a:rPr lang="sv-SE" sz="1800" dirty="0" smtClean="0">
                <a:solidFill>
                  <a:schemeClr val="tx1"/>
                </a:solidFill>
                <a:latin typeface="Calibri Light" panose="020F0302020204030204" pitchFamily="34" charset="0"/>
                <a:ea typeface="+mn-ea"/>
                <a:cs typeface="Calibri Light" panose="020F0302020204030204" pitchFamily="34" charset="0"/>
              </a:rPr>
              <a:t>vår skola</a:t>
            </a:r>
            <a:r>
              <a:rPr lang="sv-SE" sz="1800" dirty="0">
                <a:solidFill>
                  <a:schemeClr val="tx1"/>
                </a:solidFill>
                <a:latin typeface="Calibri Light" panose="020F0302020204030204" pitchFamily="34" charset="0"/>
                <a:ea typeface="+mn-ea"/>
                <a:cs typeface="Calibri Light" panose="020F0302020204030204" pitchFamily="34" charset="0"/>
              </a:rPr>
              <a:t>? </a:t>
            </a:r>
            <a:endParaRPr lang="sv-SE" sz="1800" dirty="0" smtClean="0">
              <a:solidFill>
                <a:schemeClr val="tx1"/>
              </a:solidFill>
              <a:latin typeface="Calibri Light" panose="020F0302020204030204" pitchFamily="34" charset="0"/>
              <a:ea typeface="+mn-ea"/>
              <a:cs typeface="Calibri Light" panose="020F0302020204030204" pitchFamily="34" charset="0"/>
            </a:endParaRPr>
          </a:p>
          <a:p>
            <a:pPr marL="342900" lvl="0" indent="-342900">
              <a:spcBef>
                <a:spcPts val="1800"/>
              </a:spcBef>
              <a:buFont typeface="Arial" panose="020B0604020202020204" pitchFamily="34" charset="0"/>
              <a:buChar char="•"/>
              <a:tabLst>
                <a:tab pos="0" algn="l"/>
              </a:tabLst>
            </a:pPr>
            <a:r>
              <a:rPr lang="sv-SE" sz="1800" dirty="0" smtClean="0">
                <a:solidFill>
                  <a:schemeClr val="tx1"/>
                </a:solidFill>
                <a:latin typeface="Calibri Light" panose="020F0302020204030204" pitchFamily="34" charset="0"/>
                <a:ea typeface="+mn-ea"/>
                <a:cs typeface="Calibri Light" panose="020F0302020204030204" pitchFamily="34" charset="0"/>
              </a:rPr>
              <a:t>Vad </a:t>
            </a:r>
            <a:r>
              <a:rPr lang="sv-SE" sz="1800" dirty="0">
                <a:solidFill>
                  <a:schemeClr val="tx1"/>
                </a:solidFill>
                <a:latin typeface="Calibri Light" panose="020F0302020204030204" pitchFamily="34" charset="0"/>
                <a:ea typeface="+mn-ea"/>
                <a:cs typeface="Calibri Light" panose="020F0302020204030204" pitchFamily="34" charset="0"/>
              </a:rPr>
              <a:t>blir konsekvenserna om äldre läromedel </a:t>
            </a:r>
            <a:r>
              <a:rPr lang="sv-SE" sz="1800" dirty="0" smtClean="0">
                <a:solidFill>
                  <a:schemeClr val="tx1"/>
                </a:solidFill>
                <a:latin typeface="Calibri Light" panose="020F0302020204030204" pitchFamily="34" charset="0"/>
                <a:ea typeface="+mn-ea"/>
                <a:cs typeface="Calibri Light" panose="020F0302020204030204" pitchFamily="34" charset="0"/>
              </a:rPr>
              <a:t>används, om elever delar på läromedlet eller om lärarna själva måste skapa läromedel?</a:t>
            </a:r>
            <a:endParaRPr lang="sv-SE" sz="1800" dirty="0">
              <a:solidFill>
                <a:schemeClr val="tx1"/>
              </a:solidFill>
              <a:latin typeface="Calibri Light" panose="020F0302020204030204" pitchFamily="34" charset="0"/>
              <a:ea typeface="+mn-ea"/>
              <a:cs typeface="Calibri Light" panose="020F0302020204030204" pitchFamily="34" charset="0"/>
            </a:endParaRPr>
          </a:p>
          <a:p>
            <a:pPr marL="342900" lvl="0" indent="-342900">
              <a:spcBef>
                <a:spcPts val="1800"/>
              </a:spcBef>
              <a:buFont typeface="Arial" panose="020B0604020202020204" pitchFamily="34" charset="0"/>
              <a:buChar char="•"/>
              <a:tabLst>
                <a:tab pos="0" algn="l"/>
              </a:tabLst>
            </a:pPr>
            <a:r>
              <a:rPr lang="sv-SE" sz="1800" dirty="0">
                <a:solidFill>
                  <a:schemeClr val="tx1"/>
                </a:solidFill>
                <a:latin typeface="Calibri Light" panose="020F0302020204030204" pitchFamily="34" charset="0"/>
                <a:ea typeface="+mn-ea"/>
                <a:cs typeface="Calibri Light" panose="020F0302020204030204" pitchFamily="34" charset="0"/>
              </a:rPr>
              <a:t>Finns det en bild av vilka behov som finns i de olika ämnena? </a:t>
            </a:r>
          </a:p>
          <a:p>
            <a:pPr marL="342900" lvl="0" indent="-342900">
              <a:spcBef>
                <a:spcPts val="1800"/>
              </a:spcBef>
              <a:buFont typeface="Arial" panose="020B0604020202020204" pitchFamily="34" charset="0"/>
              <a:buChar char="•"/>
              <a:tabLst>
                <a:tab pos="0" algn="l"/>
              </a:tabLst>
            </a:pPr>
            <a:r>
              <a:rPr lang="sv-SE" sz="1800" dirty="0">
                <a:solidFill>
                  <a:schemeClr val="tx1"/>
                </a:solidFill>
                <a:latin typeface="Calibri Light" panose="020F0302020204030204" pitchFamily="34" charset="0"/>
                <a:ea typeface="+mn-ea"/>
                <a:cs typeface="Calibri Light" panose="020F0302020204030204" pitchFamily="34" charset="0"/>
              </a:rPr>
              <a:t>Vad </a:t>
            </a:r>
            <a:r>
              <a:rPr lang="sv-SE" sz="1800" dirty="0" smtClean="0">
                <a:solidFill>
                  <a:schemeClr val="tx1"/>
                </a:solidFill>
                <a:latin typeface="Calibri Light" panose="020F0302020204030204" pitchFamily="34" charset="0"/>
                <a:ea typeface="+mn-ea"/>
                <a:cs typeface="Calibri Light" panose="020F0302020204030204" pitchFamily="34" charset="0"/>
              </a:rPr>
              <a:t>är </a:t>
            </a:r>
            <a:r>
              <a:rPr lang="sv-SE" sz="1800" dirty="0">
                <a:solidFill>
                  <a:schemeClr val="tx1"/>
                </a:solidFill>
                <a:latin typeface="Calibri Light" panose="020F0302020204030204" pitchFamily="34" charset="0"/>
                <a:ea typeface="+mn-ea"/>
                <a:cs typeface="Calibri Light" panose="020F0302020204030204" pitchFamily="34" charset="0"/>
              </a:rPr>
              <a:t>det som avgör vilka inköp som görs? </a:t>
            </a:r>
            <a:r>
              <a:rPr lang="sv-SE" sz="1800" dirty="0" smtClean="0">
                <a:solidFill>
                  <a:schemeClr val="tx1"/>
                </a:solidFill>
                <a:latin typeface="Calibri Light" panose="020F0302020204030204" pitchFamily="34" charset="0"/>
                <a:ea typeface="+mn-ea"/>
                <a:cs typeface="Calibri Light" panose="020F0302020204030204" pitchFamily="34" charset="0"/>
              </a:rPr>
              <a:t>Hur fungerar det? </a:t>
            </a:r>
            <a:endParaRPr lang="sv-SE" sz="1800" dirty="0">
              <a:solidFill>
                <a:schemeClr val="tx1"/>
              </a:solidFill>
              <a:latin typeface="Calibri Light" panose="020F0302020204030204" pitchFamily="34" charset="0"/>
              <a:ea typeface="+mn-ea"/>
              <a:cs typeface="Calibri Light" panose="020F0302020204030204" pitchFamily="34" charset="0"/>
            </a:endParaRPr>
          </a:p>
        </p:txBody>
      </p:sp>
      <p:sp>
        <p:nvSpPr>
          <p:cNvPr id="8" name="Rubrik 1"/>
          <p:cNvSpPr txBox="1">
            <a:spLocks/>
          </p:cNvSpPr>
          <p:nvPr/>
        </p:nvSpPr>
        <p:spPr bwMode="auto">
          <a:xfrm>
            <a:off x="6317209" y="371004"/>
            <a:ext cx="3322712" cy="31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8100" tIns="38100" rIns="38100" bIns="38100" numCol="1" anchor="t" anchorCtr="0" compatLnSpc="1">
            <a:prstTxWarp prst="textNoShape">
              <a:avLst/>
            </a:prstTxWarp>
          </a:bodyPr>
          <a:lstStyle>
            <a:lvl1pPr algn="l" rtl="0" eaLnBrk="1" fontAlgn="base" hangingPunct="1">
              <a:lnSpc>
                <a:spcPct val="90000"/>
              </a:lnSpc>
              <a:spcBef>
                <a:spcPct val="0"/>
              </a:spcBef>
              <a:spcAft>
                <a:spcPct val="0"/>
              </a:spcAft>
              <a:defRPr sz="3800" b="1">
                <a:solidFill>
                  <a:srgbClr val="006399"/>
                </a:solidFill>
                <a:latin typeface="Century Gothic" panose="020B0502020202020204" pitchFamily="34" charset="0"/>
                <a:ea typeface="+mj-ea"/>
                <a:cs typeface="Century Gothic" panose="020B0502020202020204" pitchFamily="34" charset="0"/>
              </a:defRPr>
            </a:lvl1pPr>
            <a:lvl2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2pPr>
            <a:lvl3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3pPr>
            <a:lvl4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4pPr>
            <a:lvl5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5pPr>
            <a:lvl6pPr marL="4572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6pPr>
            <a:lvl7pPr marL="9144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7pPr>
            <a:lvl8pPr marL="13716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8pPr>
            <a:lvl9pPr marL="18288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9pPr>
          </a:lstStyle>
          <a:p>
            <a:pPr algn="r"/>
            <a:r>
              <a:rPr lang="sv-SE" sz="1800" b="0" kern="0" dirty="0" smtClean="0">
                <a:solidFill>
                  <a:schemeClr val="tx1">
                    <a:lumMod val="50000"/>
                    <a:lumOff val="50000"/>
                  </a:schemeClr>
                </a:solidFill>
                <a:latin typeface="Calibri Light" panose="020F0302020204030204" pitchFamily="34" charset="0"/>
                <a:cs typeface="Calibri Light" panose="020F0302020204030204" pitchFamily="34" charset="0"/>
              </a:rPr>
              <a:t>Förutsättningar för kvalitetssäkring och val av läromedel</a:t>
            </a:r>
            <a:endParaRPr lang="sv-SE" sz="1800" b="0" kern="0" dirty="0">
              <a:solidFill>
                <a:schemeClr val="tx1">
                  <a:lumMod val="50000"/>
                  <a:lumOff val="50000"/>
                </a:schemeClr>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9353937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dobjekt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43938" y="2051906"/>
            <a:ext cx="4898934" cy="3672408"/>
          </a:xfrm>
          <a:prstGeom prst="rect">
            <a:avLst/>
          </a:prstGeom>
        </p:spPr>
      </p:pic>
      <p:sp>
        <p:nvSpPr>
          <p:cNvPr id="2" name="Rubrik 1"/>
          <p:cNvSpPr>
            <a:spLocks noGrp="1"/>
          </p:cNvSpPr>
          <p:nvPr>
            <p:ph type="title"/>
          </p:nvPr>
        </p:nvSpPr>
        <p:spPr>
          <a:xfrm>
            <a:off x="909712" y="929680"/>
            <a:ext cx="8280400" cy="875060"/>
          </a:xfrm>
        </p:spPr>
        <p:txBody>
          <a:bodyPr/>
          <a:lstStyle/>
          <a:p>
            <a:r>
              <a:rPr lang="sv-SE" sz="3200" b="0" dirty="0"/>
              <a:t>Ovanligt med systematisk uppföljning av hur läromedlen fungerar</a:t>
            </a:r>
          </a:p>
        </p:txBody>
      </p:sp>
      <p:sp>
        <p:nvSpPr>
          <p:cNvPr id="3" name="Platshållare för innehåll 2"/>
          <p:cNvSpPr>
            <a:spLocks noGrp="1"/>
          </p:cNvSpPr>
          <p:nvPr>
            <p:ph idx="1"/>
          </p:nvPr>
        </p:nvSpPr>
        <p:spPr>
          <a:xfrm>
            <a:off x="1027503" y="2513856"/>
            <a:ext cx="4700569" cy="4982454"/>
          </a:xfrm>
        </p:spPr>
        <p:txBody>
          <a:bodyPr/>
          <a:lstStyle/>
          <a:p>
            <a:pPr marL="0" indent="0"/>
            <a:r>
              <a:rPr lang="sv-SE" sz="2000" b="1" dirty="0">
                <a:solidFill>
                  <a:srgbClr val="000000"/>
                </a:solidFill>
                <a:latin typeface="Century Gothic" panose="020B0502020202020204" pitchFamily="34" charset="0"/>
                <a:ea typeface="ヒラギノ角ゴ Pro W3"/>
                <a:sym typeface="Gill Sans"/>
              </a:rPr>
              <a:t>Att diskutera:</a:t>
            </a:r>
          </a:p>
          <a:p>
            <a:pPr>
              <a:buFont typeface="Arial" panose="020B0604020202020204" pitchFamily="34" charset="0"/>
              <a:buChar char="•"/>
            </a:pPr>
            <a:r>
              <a:rPr lang="sv-SE" dirty="0" smtClean="0"/>
              <a:t>Följer </a:t>
            </a:r>
            <a:r>
              <a:rPr lang="sv-SE" dirty="0"/>
              <a:t>v</a:t>
            </a:r>
            <a:r>
              <a:rPr lang="sv-SE" dirty="0" smtClean="0"/>
              <a:t>i </a:t>
            </a:r>
            <a:r>
              <a:rPr lang="sv-SE" dirty="0"/>
              <a:t>upp hur läromedlen fungerar? </a:t>
            </a:r>
          </a:p>
          <a:p>
            <a:pPr>
              <a:buFont typeface="Arial" panose="020B0604020202020204" pitchFamily="34" charset="0"/>
              <a:buChar char="•"/>
            </a:pPr>
            <a:r>
              <a:rPr lang="sv-SE" dirty="0" smtClean="0"/>
              <a:t>Tar </a:t>
            </a:r>
            <a:r>
              <a:rPr lang="sv-SE" dirty="0"/>
              <a:t>rektorn </a:t>
            </a:r>
            <a:r>
              <a:rPr lang="sv-SE" dirty="0" smtClean="0"/>
              <a:t>del av resultaten </a:t>
            </a:r>
            <a:r>
              <a:rPr lang="sv-SE" dirty="0"/>
              <a:t>i </a:t>
            </a:r>
            <a:r>
              <a:rPr lang="sv-SE" dirty="0" smtClean="0"/>
              <a:t>utvärderingen? </a:t>
            </a:r>
            <a:endParaRPr lang="sv-SE" dirty="0"/>
          </a:p>
          <a:p>
            <a:pPr>
              <a:buFont typeface="Arial" panose="020B0604020202020204" pitchFamily="34" charset="0"/>
              <a:buChar char="•"/>
            </a:pPr>
            <a:r>
              <a:rPr lang="sv-SE" dirty="0" smtClean="0"/>
              <a:t>Frågar vi efter elevernas </a:t>
            </a:r>
            <a:r>
              <a:rPr lang="sv-SE" dirty="0"/>
              <a:t>synpunkter på läromedlen? </a:t>
            </a:r>
            <a:r>
              <a:rPr lang="sv-SE" dirty="0" smtClean="0"/>
              <a:t>Gör vi det systematiskt, </a:t>
            </a:r>
            <a:r>
              <a:rPr lang="sv-SE" dirty="0"/>
              <a:t>eller snappar </a:t>
            </a:r>
            <a:r>
              <a:rPr lang="sv-SE" dirty="0" smtClean="0"/>
              <a:t>vi </a:t>
            </a:r>
            <a:r>
              <a:rPr lang="sv-SE" dirty="0"/>
              <a:t>upp detta på andra sätt? Hur skulle </a:t>
            </a:r>
            <a:r>
              <a:rPr lang="sv-SE" dirty="0" smtClean="0"/>
              <a:t>vi </a:t>
            </a:r>
            <a:r>
              <a:rPr lang="sv-SE" dirty="0"/>
              <a:t>vilja göra?</a:t>
            </a:r>
          </a:p>
          <a:p>
            <a:endParaRPr lang="sv-SE" b="1" dirty="0" smtClean="0"/>
          </a:p>
          <a:p>
            <a:endParaRPr lang="sv-SE" b="1" dirty="0"/>
          </a:p>
          <a:p>
            <a:endParaRPr lang="sv-SE" dirty="0"/>
          </a:p>
        </p:txBody>
      </p:sp>
      <p:sp>
        <p:nvSpPr>
          <p:cNvPr id="6" name="Rubrik 1"/>
          <p:cNvSpPr txBox="1">
            <a:spLocks/>
          </p:cNvSpPr>
          <p:nvPr/>
        </p:nvSpPr>
        <p:spPr bwMode="auto">
          <a:xfrm>
            <a:off x="6520160" y="365119"/>
            <a:ext cx="3322712" cy="31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8100" tIns="38100" rIns="38100" bIns="38100" numCol="1" anchor="t" anchorCtr="0" compatLnSpc="1">
            <a:prstTxWarp prst="textNoShape">
              <a:avLst/>
            </a:prstTxWarp>
          </a:bodyPr>
          <a:lstStyle>
            <a:lvl1pPr algn="l" rtl="0" eaLnBrk="1" fontAlgn="base" hangingPunct="1">
              <a:lnSpc>
                <a:spcPct val="90000"/>
              </a:lnSpc>
              <a:spcBef>
                <a:spcPct val="0"/>
              </a:spcBef>
              <a:spcAft>
                <a:spcPct val="0"/>
              </a:spcAft>
              <a:defRPr sz="3800" b="1">
                <a:solidFill>
                  <a:srgbClr val="006399"/>
                </a:solidFill>
                <a:latin typeface="Century Gothic" panose="020B0502020202020204" pitchFamily="34" charset="0"/>
                <a:ea typeface="+mj-ea"/>
                <a:cs typeface="Century Gothic" panose="020B0502020202020204" pitchFamily="34" charset="0"/>
              </a:defRPr>
            </a:lvl1pPr>
            <a:lvl2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2pPr>
            <a:lvl3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3pPr>
            <a:lvl4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4pPr>
            <a:lvl5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5pPr>
            <a:lvl6pPr marL="4572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6pPr>
            <a:lvl7pPr marL="9144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7pPr>
            <a:lvl8pPr marL="13716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8pPr>
            <a:lvl9pPr marL="18288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9pPr>
          </a:lstStyle>
          <a:p>
            <a:pPr algn="r"/>
            <a:r>
              <a:rPr lang="sv-SE" sz="1800" b="0" kern="0" dirty="0" smtClean="0">
                <a:solidFill>
                  <a:schemeClr val="tx1">
                    <a:lumMod val="50000"/>
                    <a:lumOff val="50000"/>
                  </a:schemeClr>
                </a:solidFill>
                <a:latin typeface="Calibri Light" panose="020F0302020204030204" pitchFamily="34" charset="0"/>
                <a:cs typeface="Calibri Light" panose="020F0302020204030204" pitchFamily="34" charset="0"/>
              </a:rPr>
              <a:t>Förutsättningar för kvalitetssäkring och val av läromedel</a:t>
            </a:r>
            <a:endParaRPr lang="sv-SE" sz="1800" b="0" kern="0" dirty="0">
              <a:solidFill>
                <a:schemeClr val="tx1">
                  <a:lumMod val="50000"/>
                  <a:lumOff val="50000"/>
                </a:schemeClr>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61772824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471488" y="3305944"/>
            <a:ext cx="8856064" cy="532800"/>
          </a:xfrm>
        </p:spPr>
        <p:txBody>
          <a:bodyPr/>
          <a:lstStyle/>
          <a:p>
            <a:r>
              <a:rPr lang="sv-SE" sz="4000" b="0" dirty="0"/>
              <a:t>Vad tittade Skolinspektionen på och vad såg de</a:t>
            </a:r>
            <a:r>
              <a:rPr lang="sv-SE" sz="4000" b="0" dirty="0" smtClean="0"/>
              <a:t>?</a:t>
            </a:r>
            <a:br>
              <a:rPr lang="sv-SE" sz="4000" b="0" dirty="0" smtClean="0"/>
            </a:br>
            <a:r>
              <a:rPr lang="sv-SE" sz="4000" b="0" dirty="0" smtClean="0"/>
              <a:t/>
            </a:r>
            <a:br>
              <a:rPr lang="sv-SE" sz="4000" b="0" dirty="0" smtClean="0"/>
            </a:br>
            <a:r>
              <a:rPr lang="sv-SE" sz="3200" b="0" dirty="0" smtClean="0"/>
              <a:t>Del 2 – lärarnas granskning av läromedel</a:t>
            </a:r>
            <a:r>
              <a:rPr lang="sv-SE" sz="4000" b="1" dirty="0" smtClean="0"/>
              <a:t/>
            </a:r>
            <a:br>
              <a:rPr lang="sv-SE" sz="4000" b="1" dirty="0" smtClean="0"/>
            </a:br>
            <a:r>
              <a:rPr lang="sv-SE" sz="4000" b="1" dirty="0" smtClean="0"/>
              <a:t/>
            </a:r>
            <a:br>
              <a:rPr lang="sv-SE" sz="4000" b="1" dirty="0" smtClean="0"/>
            </a:br>
            <a:endParaRPr lang="sv-SE" sz="2800" b="0" dirty="0"/>
          </a:p>
        </p:txBody>
      </p:sp>
    </p:spTree>
    <p:extLst>
      <p:ext uri="{BB962C8B-B14F-4D97-AF65-F5344CB8AC3E}">
        <p14:creationId xmlns:p14="http://schemas.microsoft.com/office/powerpoint/2010/main" val="306308831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mall4">
  <a:themeElements>
    <a:clrScheme name="Anpassat 1">
      <a:dk1>
        <a:srgbClr val="000000"/>
      </a:dk1>
      <a:lt1>
        <a:srgbClr val="FFFFFF"/>
      </a:lt1>
      <a:dk2>
        <a:srgbClr val="000000"/>
      </a:dk2>
      <a:lt2>
        <a:srgbClr val="808080"/>
      </a:lt2>
      <a:accent1>
        <a:srgbClr val="00B0F0"/>
      </a:accent1>
      <a:accent2>
        <a:srgbClr val="DADADA"/>
      </a:accent2>
      <a:accent3>
        <a:srgbClr val="FFD500"/>
      </a:accent3>
      <a:accent4>
        <a:srgbClr val="D8EBF9"/>
      </a:accent4>
      <a:accent5>
        <a:srgbClr val="898A8D"/>
      </a:accent5>
      <a:accent6>
        <a:srgbClr val="9DD0F3"/>
      </a:accent6>
      <a:hlink>
        <a:srgbClr val="006399"/>
      </a:hlink>
      <a:folHlink>
        <a:srgbClr val="D8EBF9"/>
      </a:folHlink>
    </a:clrScheme>
    <a:fontScheme name="Office-tema">
      <a:majorFont>
        <a:latin typeface="Arial"/>
        <a:ea typeface="ヒラギノ角ゴ Pro W6"/>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0F0"/>
        </a:solidFill>
        <a:ln w="9525" cap="flat" cmpd="sng" algn="ctr">
          <a:no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R="0" algn="ctr" defTabSz="914400" rtl="0" eaLnBrk="1" fontAlgn="base" latinLnBrk="0" hangingPunct="1">
          <a:lnSpc>
            <a:spcPct val="100000"/>
          </a:lnSpc>
          <a:spcBef>
            <a:spcPts val="0"/>
          </a:spcBef>
          <a:spcAft>
            <a:spcPct val="0"/>
          </a:spcAft>
          <a:buClrTx/>
          <a:buSzPct val="171000"/>
          <a:buFontTx/>
          <a:buNone/>
          <a:tabLst/>
          <a:defRPr kumimoji="0" sz="3200" b="0" i="0" u="none" strike="noStrike" cap="none" normalizeH="0" baseline="0" dirty="0" smtClean="0">
            <a:ln>
              <a:noFill/>
            </a:ln>
            <a:solidFill>
              <a:schemeClr val="bg1"/>
            </a:solidFill>
            <a:effectLst/>
            <a:latin typeface="Arial" charset="0"/>
            <a:ea typeface="ヒラギノ角ゴ Pro W3" pitchFamily="84" charset="-128"/>
            <a:sym typeface="Gill Sans" pitchFamily="84" charset="0"/>
          </a:defRPr>
        </a:defPPr>
      </a:lstStyle>
    </a:spDef>
    <a:lnDef>
      <a:spPr bwMode="auto">
        <a:noFill/>
        <a:ln w="9525" cap="flat" cmpd="sng" algn="ctr">
          <a:solidFill>
            <a:srgbClr val="00B0F0"/>
          </a:solidFill>
          <a:prstDash val="solid"/>
          <a:round/>
          <a:headEnd type="none" w="med" len="med"/>
          <a:tailEnd type="none" w="med" len="med"/>
        </a:ln>
        <a:effectLst/>
      </a:spPr>
      <a:bodyPr/>
      <a:lstStyle/>
    </a:lnDef>
    <a:txDef>
      <a:spPr>
        <a:noFill/>
      </a:spPr>
      <a:bodyPr wrap="square" rtlCol="0">
        <a:spAutoFit/>
      </a:bodyPr>
      <a:lstStyle>
        <a:defPPr>
          <a:defRPr dirty="0" err="1" smtClean="0">
            <a:solidFill>
              <a:srgbClr val="00B0F0"/>
            </a:solidFill>
          </a:defRPr>
        </a:defPPr>
      </a:lstStyle>
    </a:txDef>
  </a:objectDefaults>
  <a:extraClrSchemeLst>
    <a:extraClrScheme>
      <a:clrScheme name="Office-tem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npassat 1">
    <a:dk1>
      <a:srgbClr val="000000"/>
    </a:dk1>
    <a:lt1>
      <a:srgbClr val="FFFFFF"/>
    </a:lt1>
    <a:dk2>
      <a:srgbClr val="000000"/>
    </a:dk2>
    <a:lt2>
      <a:srgbClr val="808080"/>
    </a:lt2>
    <a:accent1>
      <a:srgbClr val="00B0F0"/>
    </a:accent1>
    <a:accent2>
      <a:srgbClr val="DADADA"/>
    </a:accent2>
    <a:accent3>
      <a:srgbClr val="FFD500"/>
    </a:accent3>
    <a:accent4>
      <a:srgbClr val="D8EBF9"/>
    </a:accent4>
    <a:accent5>
      <a:srgbClr val="898A8D"/>
    </a:accent5>
    <a:accent6>
      <a:srgbClr val="9DD0F3"/>
    </a:accent6>
    <a:hlink>
      <a:srgbClr val="006399"/>
    </a:hlink>
    <a:folHlink>
      <a:srgbClr val="D8EBF9"/>
    </a:folHlink>
  </a:clrScheme>
</a:themeOverride>
</file>

<file path=ppt/theme/themeOverride2.xml><?xml version="1.0" encoding="utf-8"?>
<a:themeOverride xmlns:a="http://schemas.openxmlformats.org/drawingml/2006/main">
  <a:clrScheme name="Anpassat 1">
    <a:dk1>
      <a:srgbClr val="000000"/>
    </a:dk1>
    <a:lt1>
      <a:srgbClr val="FFFFFF"/>
    </a:lt1>
    <a:dk2>
      <a:srgbClr val="000000"/>
    </a:dk2>
    <a:lt2>
      <a:srgbClr val="808080"/>
    </a:lt2>
    <a:accent1>
      <a:srgbClr val="00B0F0"/>
    </a:accent1>
    <a:accent2>
      <a:srgbClr val="DADADA"/>
    </a:accent2>
    <a:accent3>
      <a:srgbClr val="FFD500"/>
    </a:accent3>
    <a:accent4>
      <a:srgbClr val="D8EBF9"/>
    </a:accent4>
    <a:accent5>
      <a:srgbClr val="898A8D"/>
    </a:accent5>
    <a:accent6>
      <a:srgbClr val="9DD0F3"/>
    </a:accent6>
    <a:hlink>
      <a:srgbClr val="006399"/>
    </a:hlink>
    <a:folHlink>
      <a:srgbClr val="D8EBF9"/>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53B2D2FB865B5047AA647666ADBC69A0" ma:contentTypeVersion="1" ma:contentTypeDescription="Skapa ett nytt dokument." ma:contentTypeScope="" ma:versionID="53e5b41962da5c6bfba855a299644147">
  <xsd:schema xmlns:xsd="http://www.w3.org/2001/XMLSchema" xmlns:xs="http://www.w3.org/2001/XMLSchema" xmlns:p="http://schemas.microsoft.com/office/2006/metadata/properties" xmlns:ns2="87e0c403-a357-4c09-bb7d-0238c57fad4a" targetNamespace="http://schemas.microsoft.com/office/2006/metadata/properties" ma:root="true" ma:fieldsID="bef7c4918f91d80e3044fc9f9cc217ab" ns2:_="">
    <xsd:import namespace="87e0c403-a357-4c09-bb7d-0238c57fad4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e0c403-a357-4c09-bb7d-0238c57fad4a"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BC17EF-92E9-4D8E-B6AE-B821EEBBF8CC}">
  <ds:schemaRefs>
    <ds:schemaRef ds:uri="http://schemas.microsoft.com/sharepoint/v3/contenttype/forms"/>
  </ds:schemaRefs>
</ds:datastoreItem>
</file>

<file path=customXml/itemProps2.xml><?xml version="1.0" encoding="utf-8"?>
<ds:datastoreItem xmlns:ds="http://schemas.openxmlformats.org/officeDocument/2006/customXml" ds:itemID="{14D90BA1-213F-41FF-B7BE-10960C09226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87e0c403-a357-4c09-bb7d-0238c57fad4a"/>
    <ds:schemaRef ds:uri="http://www.w3.org/XML/1998/namespace"/>
    <ds:schemaRef ds:uri="http://purl.org/dc/dcmitype/"/>
  </ds:schemaRefs>
</ds:datastoreItem>
</file>

<file path=customXml/itemProps3.xml><?xml version="1.0" encoding="utf-8"?>
<ds:datastoreItem xmlns:ds="http://schemas.openxmlformats.org/officeDocument/2006/customXml" ds:itemID="{74476A81-3857-4111-9D86-93257923A0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e0c403-a357-4c09-bb7d-0238c57fad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42967</TotalTime>
  <Pages>0</Pages>
  <Words>2997</Words>
  <Characters>0</Characters>
  <Application>Microsoft Office PowerPoint</Application>
  <PresentationFormat>Anpassad</PresentationFormat>
  <Lines>0</Lines>
  <Paragraphs>149</Paragraphs>
  <Slides>14</Slides>
  <Notes>14</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14</vt:i4>
      </vt:variant>
    </vt:vector>
  </HeadingPairs>
  <TitlesOfParts>
    <vt:vector size="22" baseType="lpstr">
      <vt:lpstr>Arial</vt:lpstr>
      <vt:lpstr>Calibri Light</vt:lpstr>
      <vt:lpstr>Century Gothic</vt:lpstr>
      <vt:lpstr>Gill Sans</vt:lpstr>
      <vt:lpstr>Lucida Grande</vt:lpstr>
      <vt:lpstr>ヒラギノ角ゴ Pro W3</vt:lpstr>
      <vt:lpstr>ヒラギノ角ゴ Pro W6</vt:lpstr>
      <vt:lpstr>mall4</vt:lpstr>
      <vt:lpstr>Instruktioner till dig som ska hålla presentationen</vt:lpstr>
      <vt:lpstr>Kvalitetssäkring och val av läromedel  Fokus på samhällsorienterande ämnen i årskurs 7-9</vt:lpstr>
      <vt:lpstr>En bred definition av läromedel</vt:lpstr>
      <vt:lpstr>Vad tittade Skolinspektionen på och vad såg de?  Del 1 – rektorernas arbete: Förutsättningar för kvalitetssäkring och val av läromedel   </vt:lpstr>
      <vt:lpstr>Har vi gemensamma principer eller utgångspunkter?</vt:lpstr>
      <vt:lpstr>Förutsättningar för kvalitetssäkring och val av läromedel</vt:lpstr>
      <vt:lpstr>Olika ekonomiska resurser gör att inköp av läromedel varierar mellan skolor</vt:lpstr>
      <vt:lpstr>Ovanligt med systematisk uppföljning av hur läromedlen fungerar</vt:lpstr>
      <vt:lpstr>Vad tittade Skolinspektionen på och vad såg de?  Del 2 – lärarnas granskning av läromedel  </vt:lpstr>
      <vt:lpstr>Lärare granskar överensstämmelse med kursplaner </vt:lpstr>
      <vt:lpstr>Lärare granskar möjligheten till anpassningar </vt:lpstr>
      <vt:lpstr>Lärare granskar överensstämmelse med samhällsutvecklingen</vt:lpstr>
      <vt:lpstr>Granskningen av överensstämmelsen med läroplanens hela värdegrund kan utvecklas</vt:lpstr>
      <vt:lpstr>Granskningen av överenstämmelsen med forskning kan utvecklas</vt:lpstr>
    </vt:vector>
  </TitlesOfParts>
  <Company>Skolinspektionen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Malin Börresen</dc:creator>
  <cp:lastModifiedBy>Malin Börresen</cp:lastModifiedBy>
  <cp:revision>1095</cp:revision>
  <dcterms:created xsi:type="dcterms:W3CDTF">2018-02-26T13:40:30Z</dcterms:created>
  <dcterms:modified xsi:type="dcterms:W3CDTF">2021-11-02T09:19:11Z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0x01010053B2D2FB865B5047AA647666ADBC69A0</vt:lpwstr>
  </property>
</Properties>
</file>