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9" r:id="rId3"/>
    <p:sldId id="260" r:id="rId4"/>
    <p:sldId id="263" r:id="rId5"/>
    <p:sldId id="264" r:id="rId6"/>
    <p:sldId id="261" r:id="rId7"/>
    <p:sldId id="271" r:id="rId8"/>
    <p:sldId id="262" r:id="rId9"/>
    <p:sldId id="274" r:id="rId10"/>
    <p:sldId id="275" r:id="rId11"/>
    <p:sldId id="273" r:id="rId12"/>
    <p:sldId id="267" r:id="rId13"/>
  </p:sldIdLst>
  <p:sldSz cx="10160000" cy="762000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5pPr>
    <a:lvl6pPr marL="2286000" algn="l" defTabSz="914400" rtl="0" eaLnBrk="1" latinLnBrk="0" hangingPunct="1"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6pPr>
    <a:lvl7pPr marL="2743200" algn="l" defTabSz="914400" rtl="0" eaLnBrk="1" latinLnBrk="0" hangingPunct="1"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7pPr>
    <a:lvl8pPr marL="3200400" algn="l" defTabSz="914400" rtl="0" eaLnBrk="1" latinLnBrk="0" hangingPunct="1"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8pPr>
    <a:lvl9pPr marL="3657600" algn="l" defTabSz="914400" rtl="0" eaLnBrk="1" latinLnBrk="0" hangingPunct="1"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pos="32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399"/>
    <a:srgbClr val="F59C00"/>
    <a:srgbClr val="808080"/>
    <a:srgbClr val="6692A2"/>
    <a:srgbClr val="4E764C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anmörkt forma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llanmörkt forma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3" autoAdjust="0"/>
    <p:restoredTop sz="94693" autoAdjust="0"/>
  </p:normalViewPr>
  <p:slideViewPr>
    <p:cSldViewPr>
      <p:cViewPr varScale="1">
        <p:scale>
          <a:sx n="94" d="100"/>
          <a:sy n="94" d="100"/>
        </p:scale>
        <p:origin x="1032" y="84"/>
      </p:cViewPr>
      <p:guideLst>
        <p:guide orient="horz" pos="2400"/>
        <p:guide pos="32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ts val="1800"/>
              </a:spcBef>
              <a:buSzPct val="171000"/>
              <a:defRPr sz="1200"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1800"/>
              </a:spcBef>
              <a:buSzPct val="171000"/>
              <a:defRPr sz="1200"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ts val="1800"/>
              </a:spcBef>
              <a:buSzPct val="171000"/>
              <a:defRPr sz="1200"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ts val="1800"/>
              </a:spcBef>
              <a:buSzPct val="171000"/>
              <a:defRPr sz="1200"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fld id="{D20C4A5A-00C5-4002-B506-5D450261337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8340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SzTx/>
              <a:defRPr sz="1200">
                <a:solidFill>
                  <a:schemeClr val="tx1"/>
                </a:solidFill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SzTx/>
              <a:defRPr sz="1200">
                <a:solidFill>
                  <a:schemeClr val="tx1"/>
                </a:solidFill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Klicka här för att ändra format på bakgrundstexten</a:t>
            </a:r>
          </a:p>
          <a:p>
            <a:pPr lvl="1"/>
            <a:r>
              <a:rPr lang="en-US" noProof="0" smtClean="0"/>
              <a:t>Nivå två</a:t>
            </a:r>
          </a:p>
          <a:p>
            <a:pPr lvl="2"/>
            <a:r>
              <a:rPr lang="en-US" noProof="0" smtClean="0"/>
              <a:t>Nivå tre</a:t>
            </a:r>
          </a:p>
          <a:p>
            <a:pPr lvl="3"/>
            <a:r>
              <a:rPr lang="en-US" noProof="0" smtClean="0"/>
              <a:t>Nivå fyra</a:t>
            </a:r>
          </a:p>
          <a:p>
            <a:pPr lvl="4"/>
            <a:r>
              <a:rPr lang="en-US" noProof="0" smtClean="0"/>
              <a:t>Nivå fem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SzTx/>
              <a:defRPr sz="1200">
                <a:solidFill>
                  <a:schemeClr val="tx1"/>
                </a:solidFill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SzTx/>
              <a:defRPr sz="1200">
                <a:solidFill>
                  <a:schemeClr val="tx1"/>
                </a:solidFill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fld id="{BA7804CF-4CB1-416B-817A-ADBCC0B14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8907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7804CF-4CB1-416B-817A-ADBCC0B140B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461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96244" y="3974316"/>
            <a:ext cx="8280000" cy="532800"/>
          </a:xfrm>
        </p:spPr>
        <p:txBody>
          <a:bodyPr/>
          <a:lstStyle>
            <a:lvl1pPr>
              <a:defRPr sz="4400">
                <a:solidFill>
                  <a:srgbClr val="006399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96244" y="4746104"/>
            <a:ext cx="8280000" cy="864096"/>
          </a:xfrm>
        </p:spPr>
        <p:txBody>
          <a:bodyPr/>
          <a:lstStyle>
            <a:lvl1pPr marL="0" indent="0" algn="l">
              <a:buNone/>
              <a:defRPr sz="2000" b="0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4" y="5610200"/>
            <a:ext cx="9589640" cy="520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12232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 b="0">
                <a:solidFill>
                  <a:srgbClr val="006399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5624"/>
            <a:ext cx="5305852" cy="28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1326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bar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sv-SE" dirty="0" smtClean="0"/>
              <a:t>Klicka här för att ändra 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54630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65576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74700"/>
            <a:ext cx="82804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Klicka </a:t>
            </a:r>
            <a:r>
              <a:rPr lang="en-US" dirty="0" err="1" smtClean="0"/>
              <a:t>här</a:t>
            </a:r>
            <a:r>
              <a:rPr lang="en-US" dirty="0" smtClean="0"/>
              <a:t> </a:t>
            </a:r>
            <a:r>
              <a:rPr lang="en-US" dirty="0" err="1" smtClean="0"/>
              <a:t>för</a:t>
            </a:r>
            <a:r>
              <a:rPr lang="en-US" dirty="0" smtClean="0"/>
              <a:t>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ändra</a:t>
            </a:r>
            <a:r>
              <a:rPr lang="en-US" dirty="0" smtClean="0"/>
              <a:t> format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057400"/>
            <a:ext cx="82804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Klicka </a:t>
            </a:r>
            <a:r>
              <a:rPr lang="en-US" dirty="0" err="1" smtClean="0"/>
              <a:t>här</a:t>
            </a:r>
            <a:r>
              <a:rPr lang="en-US" dirty="0" smtClean="0"/>
              <a:t> </a:t>
            </a:r>
            <a:r>
              <a:rPr lang="en-US" dirty="0" err="1" smtClean="0"/>
              <a:t>för</a:t>
            </a:r>
            <a:r>
              <a:rPr lang="en-US" dirty="0" smtClean="0"/>
              <a:t>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ändra</a:t>
            </a:r>
            <a:r>
              <a:rPr lang="en-US" dirty="0" smtClean="0"/>
              <a:t> format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bakgrundstexten</a:t>
            </a:r>
            <a:endParaRPr lang="en-US" dirty="0" smtClean="0"/>
          </a:p>
          <a:p>
            <a:pPr lvl="1"/>
            <a:r>
              <a:rPr lang="en-US" dirty="0" err="1" smtClean="0"/>
              <a:t>Nivå</a:t>
            </a:r>
            <a:r>
              <a:rPr lang="en-US" dirty="0" smtClean="0"/>
              <a:t> </a:t>
            </a:r>
            <a:r>
              <a:rPr lang="en-US" dirty="0" err="1" smtClean="0"/>
              <a:t>två</a:t>
            </a:r>
            <a:endParaRPr lang="en-US" dirty="0" smtClean="0"/>
          </a:p>
          <a:p>
            <a:pPr lvl="2"/>
            <a:r>
              <a:rPr lang="en-US" dirty="0" err="1" smtClean="0"/>
              <a:t>Nivå</a:t>
            </a:r>
            <a:r>
              <a:rPr lang="en-US" dirty="0" smtClean="0"/>
              <a:t> </a:t>
            </a:r>
            <a:r>
              <a:rPr lang="en-US" dirty="0" err="1" smtClean="0"/>
              <a:t>tre</a:t>
            </a:r>
            <a:endParaRPr lang="en-US" dirty="0" smtClean="0"/>
          </a:p>
          <a:p>
            <a:pPr lvl="3"/>
            <a:r>
              <a:rPr lang="en-US" dirty="0" err="1" smtClean="0"/>
              <a:t>Nivå</a:t>
            </a:r>
            <a:r>
              <a:rPr lang="en-US" dirty="0" smtClean="0"/>
              <a:t> </a:t>
            </a:r>
            <a:r>
              <a:rPr lang="en-US" dirty="0" err="1" smtClean="0"/>
              <a:t>fyra</a:t>
            </a:r>
            <a:endParaRPr lang="en-US" dirty="0" smtClean="0"/>
          </a:p>
          <a:p>
            <a:pPr lvl="4"/>
            <a:r>
              <a:rPr lang="en-US" dirty="0" err="1" smtClean="0"/>
              <a:t>Nivå</a:t>
            </a:r>
            <a:r>
              <a:rPr lang="en-US" dirty="0" smtClean="0"/>
              <a:t> fem</a:t>
            </a:r>
          </a:p>
        </p:txBody>
      </p:sp>
      <p:pic>
        <p:nvPicPr>
          <p:cNvPr id="1032" name="Picture 16" descr="skolinspektionen_pp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553200"/>
            <a:ext cx="19796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0" r:id="rId2"/>
    <p:sldLayoutId id="2147483681" r:id="rId3"/>
    <p:sldLayoutId id="2147483682" r:id="rId4"/>
  </p:sldLayoutIdLst>
  <p:transition/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800" b="0">
          <a:solidFill>
            <a:srgbClr val="006399"/>
          </a:solidFill>
          <a:latin typeface="Century Gothic" panose="020B0502020202020204" pitchFamily="34" charset="0"/>
          <a:ea typeface="+mj-ea"/>
          <a:cs typeface="Century Gothic" panose="020B050202020202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  <a:cs typeface="ヒラギノ角ゴ Pro W6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  <a:cs typeface="ヒラギノ角ゴ Pro W6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  <a:cs typeface="ヒラギノ角ゴ Pro W6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  <a:cs typeface="ヒラギノ角ゴ Pro W6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</a:defRPr>
      </a:lvl9pPr>
    </p:titleStyle>
    <p:bodyStyle>
      <a:lvl1pPr marL="342900" indent="-342900" algn="l" rtl="0" eaLnBrk="1" fontAlgn="base" hangingPunct="1">
        <a:spcBef>
          <a:spcPts val="180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4191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/>
        <a:buChar char="•"/>
        <a:defRPr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6731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/>
        <a:buChar char="•"/>
        <a:defRPr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9271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/>
        <a:buChar char="•"/>
        <a:defRPr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11811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/>
        <a:buChar char="•"/>
        <a:defRPr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16383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 pitchFamily="8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0955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 pitchFamily="8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5527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 pitchFamily="8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0099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 pitchFamily="8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ctrTitle"/>
          </p:nvPr>
        </p:nvSpPr>
        <p:spPr>
          <a:xfrm>
            <a:off x="596244" y="2009800"/>
            <a:ext cx="8280000" cy="2497316"/>
          </a:xfrm>
        </p:spPr>
        <p:txBody>
          <a:bodyPr/>
          <a:lstStyle/>
          <a:p>
            <a:r>
              <a:rPr lang="sv-SE" dirty="0"/>
              <a:t>R</a:t>
            </a:r>
            <a:r>
              <a:rPr lang="sv-SE" dirty="0" smtClean="0"/>
              <a:t>ätten till modersmålsundervisning i nationella minoritetsspråk i åk. 7-9</a:t>
            </a:r>
            <a:endParaRPr lang="sv-SE" dirty="0"/>
          </a:p>
        </p:txBody>
      </p:sp>
      <p:sp>
        <p:nvSpPr>
          <p:cNvPr id="4" name="Underrubri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En tematisk tillsyn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52870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Många brister i fjärrundervisningen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sz="2000" dirty="0" smtClean="0"/>
              <a:t>I samtliga sju fall där undervisningen anordnats som fjärrundervisning har det, helt eller delvis, saknats en handledare i samma lokal som eleven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dirty="0" smtClean="0"/>
              <a:t>Hos fyra huvudmän har eleverna befunnit sig i sina hem då de fått fjärrundervisning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dirty="0" smtClean="0"/>
              <a:t>Hos en huvudman ägde inte undervisningen rum i realtid, vilket är en förutsättning vid fjärrundervisning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dirty="0" smtClean="0"/>
              <a:t>I ett annat fall var de tekniska förutsättningarna så pass bristfälliga att eleven och fjärrläraren inte kunde se varandra då fjärrundervisningen bedrevs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550942700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Vilka risker ser Skolinspektionen med resultatet?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400" b="1" i="1" dirty="0" smtClean="0"/>
              <a:t>Angående brister i erbjudandet:</a:t>
            </a:r>
          </a:p>
          <a:p>
            <a:r>
              <a:rPr lang="sv-SE" sz="2400" i="1" dirty="0"/>
              <a:t>De samlade iakttagelserna kring bristerna i informationen innebär att elever med </a:t>
            </a:r>
            <a:r>
              <a:rPr lang="sv-SE" sz="2400" i="1" dirty="0" smtClean="0"/>
              <a:t>intresse och </a:t>
            </a:r>
            <a:r>
              <a:rPr lang="sv-SE" sz="2400" i="1" dirty="0"/>
              <a:t>behov riskerar att inte läsa nationella </a:t>
            </a:r>
            <a:r>
              <a:rPr lang="sv-SE" sz="2400" i="1" dirty="0" smtClean="0"/>
              <a:t>minoritetsspråk</a:t>
            </a:r>
            <a:r>
              <a:rPr lang="sv-SE" sz="2400" i="1" dirty="0"/>
              <a:t> </a:t>
            </a:r>
            <a:r>
              <a:rPr lang="sv-SE" sz="2400" i="1" dirty="0" smtClean="0"/>
              <a:t>(sid.5).</a:t>
            </a:r>
          </a:p>
          <a:p>
            <a:r>
              <a:rPr lang="sv-SE" sz="2400" b="1" i="1" dirty="0" smtClean="0"/>
              <a:t>Angående bristerna i fjärrundervisning:</a:t>
            </a:r>
            <a:endParaRPr lang="sv-SE" sz="2400" b="1" i="1" dirty="0"/>
          </a:p>
          <a:p>
            <a:r>
              <a:rPr lang="sv-SE" sz="2400" i="1" dirty="0"/>
              <a:t>De sju fall där handledare saknats visar på betydande risk för kvalitetsbrister när modersmålsundervisning i nationella minoritetsspråk ges genom </a:t>
            </a:r>
            <a:r>
              <a:rPr lang="sv-SE" sz="2400" i="1" dirty="0" smtClean="0"/>
              <a:t>fjärrundervisning(sid.6).</a:t>
            </a:r>
            <a:endParaRPr lang="sv-SE" sz="2400" i="1" dirty="0"/>
          </a:p>
          <a:p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36369716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Några slutsatser och reflektioner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14400" y="1577752"/>
            <a:ext cx="8280400" cy="4680520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sv-SE" sz="2400" dirty="0"/>
              <a:t>Resultaten ligger i linje med tidigare utredningar och granskningar - men vissa skillnader kan ändå </a:t>
            </a:r>
            <a:r>
              <a:rPr lang="sv-SE" sz="2400" dirty="0" smtClean="0"/>
              <a:t>konstateras.</a:t>
            </a:r>
          </a:p>
          <a:p>
            <a:pPr>
              <a:buFont typeface="+mj-lt"/>
              <a:buAutoNum type="arabicPeriod"/>
            </a:pPr>
            <a:r>
              <a:rPr lang="sv-SE" sz="2400" dirty="0"/>
              <a:t>Kunskapsbrist hos huvudmännen kan förklara den bristande </a:t>
            </a:r>
            <a:r>
              <a:rPr lang="sv-SE" sz="2400" dirty="0" smtClean="0"/>
              <a:t>informationen.</a:t>
            </a:r>
          </a:p>
          <a:p>
            <a:pPr>
              <a:buFont typeface="+mj-lt"/>
              <a:buAutoNum type="arabicPeriod"/>
            </a:pPr>
            <a:r>
              <a:rPr lang="sv-SE" sz="2400" dirty="0"/>
              <a:t>Skulle antalet elever öka om undervisningen i högre grad erbjuds inom </a:t>
            </a:r>
            <a:r>
              <a:rPr lang="sv-SE" sz="2400" dirty="0" smtClean="0"/>
              <a:t>den garanterade </a:t>
            </a:r>
            <a:r>
              <a:rPr lang="sv-SE" sz="2400" dirty="0"/>
              <a:t>u</a:t>
            </a:r>
            <a:r>
              <a:rPr lang="sv-SE" sz="2400" dirty="0" smtClean="0"/>
              <a:t>ndervisningstiden?</a:t>
            </a:r>
            <a:endParaRPr lang="sv-SE" sz="2400" b="1" dirty="0"/>
          </a:p>
          <a:p>
            <a:pPr>
              <a:buFont typeface="+mj-lt"/>
              <a:buAutoNum type="arabicPeriod"/>
            </a:pPr>
            <a:r>
              <a:rPr lang="sv-SE" sz="2400" dirty="0" smtClean="0"/>
              <a:t> </a:t>
            </a:r>
            <a:r>
              <a:rPr lang="sv-SE" sz="2400" dirty="0"/>
              <a:t>Fjärrundervisning kan vara en möjlighet men kvaliteten måste upprätthållas</a:t>
            </a:r>
            <a:r>
              <a:rPr lang="sv-SE" sz="2400" b="1" dirty="0"/>
              <a:t> </a:t>
            </a:r>
            <a:endParaRPr lang="sv-SE" sz="2400" dirty="0"/>
          </a:p>
          <a:p>
            <a:pPr marL="0" indent="0" algn="ctr"/>
            <a:endParaRPr lang="sv-SE" b="1" dirty="0" smtClean="0"/>
          </a:p>
          <a:p>
            <a:pPr marL="0" indent="0" algn="ctr"/>
            <a:endParaRPr lang="sv-SE" b="1" dirty="0"/>
          </a:p>
          <a:p>
            <a:pPr marL="0" indent="0"/>
            <a:endParaRPr lang="sv-SE" b="1" dirty="0"/>
          </a:p>
          <a:p>
            <a:pPr>
              <a:buFont typeface="+mj-lt"/>
              <a:buAutoNum type="arabicPeriod"/>
            </a:pPr>
            <a:endParaRPr lang="sv-SE" b="1" dirty="0"/>
          </a:p>
          <a:p>
            <a:pPr>
              <a:buFont typeface="+mj-lt"/>
              <a:buAutoNum type="arabicPeriod"/>
            </a:pPr>
            <a:endParaRPr lang="sv-SE" b="1" dirty="0"/>
          </a:p>
          <a:p>
            <a:pPr>
              <a:buFont typeface="+mj-lt"/>
              <a:buAutoNum type="arabicPeriod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146760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Tillsynens två syften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b="1" dirty="0" smtClean="0"/>
              <a:t>Ett syfte </a:t>
            </a:r>
            <a:r>
              <a:rPr lang="sv-SE" sz="2400" dirty="0" smtClean="0"/>
              <a:t>har varit att genomföra en tillsyn om huvudmannen fullgör sina skyldigheter att erbjuda och anordna modersmålsundervisning i nationella minoritetsspråk för de elever som har rätt till sådan undervisning.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b="1" dirty="0" smtClean="0"/>
              <a:t>Det andra syftet </a:t>
            </a:r>
            <a:r>
              <a:rPr lang="sv-SE" sz="2400" dirty="0" smtClean="0"/>
              <a:t>har varit att kartlägga i vilken utsträckning huvudmän använder fjärrundervisning som ett sätt att tillhandahålla modersmålsundervisning i nationella minoritetsspråk.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08238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Tillsynens fem frågeställningar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14400" y="1577752"/>
            <a:ext cx="8280400" cy="4752528"/>
          </a:xfrm>
        </p:spPr>
        <p:txBody>
          <a:bodyPr/>
          <a:lstStyle/>
          <a:p>
            <a:r>
              <a:rPr lang="sv-SE" dirty="0"/>
              <a:t>Frågeställningar inom ramen för tillsyn där bedömning </a:t>
            </a:r>
            <a:r>
              <a:rPr lang="sv-SE" dirty="0" smtClean="0"/>
              <a:t>har skett:</a:t>
            </a:r>
            <a:endParaRPr lang="sv-SE" dirty="0"/>
          </a:p>
          <a:p>
            <a:pPr lvl="0">
              <a:buFont typeface="+mj-lt"/>
              <a:buAutoNum type="arabicPeriod"/>
            </a:pPr>
            <a:r>
              <a:rPr lang="sv-SE" i="1" dirty="0"/>
              <a:t>Erbjuder huvudmannen modersmålsundervisning i nationella minoritetsspråk till de elever som har rätt till det?</a:t>
            </a:r>
            <a:endParaRPr lang="sv-SE" dirty="0"/>
          </a:p>
          <a:p>
            <a:pPr lvl="0">
              <a:buFont typeface="+mj-lt"/>
              <a:buAutoNum type="arabicPeriod"/>
            </a:pPr>
            <a:r>
              <a:rPr lang="sv-SE" i="1" dirty="0"/>
              <a:t>Anordnar huvudmannen modersmålsundervisning i nationella minoritetsspråk till de elever som har rätt till det</a:t>
            </a:r>
            <a:r>
              <a:rPr lang="sv-SE" i="1" dirty="0" smtClean="0"/>
              <a:t>?</a:t>
            </a:r>
            <a:endParaRPr lang="sv-SE" dirty="0"/>
          </a:p>
          <a:p>
            <a:r>
              <a:rPr lang="sv-SE" dirty="0" smtClean="0"/>
              <a:t>Kartläggande frågeställningar:</a:t>
            </a:r>
          </a:p>
          <a:p>
            <a:pPr marL="0" lvl="0" indent="0"/>
            <a:r>
              <a:rPr lang="sv-SE" i="1" dirty="0" smtClean="0"/>
              <a:t>3.   I </a:t>
            </a:r>
            <a:r>
              <a:rPr lang="sv-SE" i="1" dirty="0"/>
              <a:t>vilken omfattning ges modersmålsundervisning i nationella minoritetsspråk?</a:t>
            </a:r>
            <a:endParaRPr lang="sv-SE" dirty="0"/>
          </a:p>
          <a:p>
            <a:pPr lvl="0"/>
            <a:r>
              <a:rPr lang="sv-SE" i="1" dirty="0" smtClean="0"/>
              <a:t>4.   I </a:t>
            </a:r>
            <a:r>
              <a:rPr lang="sv-SE" i="1" dirty="0"/>
              <a:t>vilken omfattning använder huvudmannen fjärrundervisning för att tillhandahålla modersmålsundervisning i nationella minoritetsspråk?</a:t>
            </a:r>
            <a:endParaRPr lang="sv-SE" dirty="0"/>
          </a:p>
          <a:p>
            <a:pPr lvl="0"/>
            <a:r>
              <a:rPr lang="sv-SE" i="1" dirty="0" smtClean="0"/>
              <a:t>5.  I </a:t>
            </a:r>
            <a:r>
              <a:rPr lang="sv-SE" i="1" dirty="0"/>
              <a:t>de fall fjärrundervisning bedrivs. Vilka exempel finns?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31608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Urval av 25 huvudmän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400" b="1" i="1" dirty="0"/>
              <a:t>Urvalsgrupp 1:</a:t>
            </a:r>
            <a:r>
              <a:rPr lang="sv-SE" sz="2400" dirty="0"/>
              <a:t> Tio huvudmän från kommuner som ingår i förvaltningsområden för finska, meänkieli och samiska har ingått i tillsynen. </a:t>
            </a:r>
            <a:endParaRPr lang="sv-SE" sz="2400" dirty="0" smtClean="0"/>
          </a:p>
          <a:p>
            <a:r>
              <a:rPr lang="sv-SE" sz="2400" b="1" i="1" dirty="0" smtClean="0"/>
              <a:t>Urvalsgrupp </a:t>
            </a:r>
            <a:r>
              <a:rPr lang="sv-SE" sz="2400" b="1" i="1" dirty="0"/>
              <a:t>2:</a:t>
            </a:r>
            <a:r>
              <a:rPr lang="sv-SE" sz="2400" dirty="0"/>
              <a:t> Åtta huvudmän som </a:t>
            </a:r>
            <a:r>
              <a:rPr lang="sv-SE" sz="2400" u="sng" dirty="0"/>
              <a:t>inte</a:t>
            </a:r>
            <a:r>
              <a:rPr lang="sv-SE" sz="2400" dirty="0"/>
              <a:t> ingår i ett förvaltningsområde. </a:t>
            </a:r>
            <a:endParaRPr lang="sv-SE" sz="2400" dirty="0" smtClean="0"/>
          </a:p>
          <a:p>
            <a:r>
              <a:rPr lang="sv-SE" sz="2400" b="1" i="1" dirty="0" smtClean="0"/>
              <a:t>Urvalsgrupp </a:t>
            </a:r>
            <a:r>
              <a:rPr lang="sv-SE" sz="2400" b="1" i="1" dirty="0"/>
              <a:t>3:</a:t>
            </a:r>
            <a:r>
              <a:rPr lang="sv-SE" sz="2400" dirty="0"/>
              <a:t> Sju huvudmän i kommunerna Stockholm, Göteborg och Malmö. </a:t>
            </a:r>
          </a:p>
        </p:txBody>
      </p:sp>
    </p:spTree>
    <p:extLst>
      <p:ext uri="{BB962C8B-B14F-4D97-AF65-F5344CB8AC3E}">
        <p14:creationId xmlns:p14="http://schemas.microsoft.com/office/powerpoint/2010/main" val="2415480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55964" y="713656"/>
            <a:ext cx="8280400" cy="1130300"/>
          </a:xfrm>
        </p:spPr>
        <p:txBody>
          <a:bodyPr/>
          <a:lstStyle/>
          <a:p>
            <a:r>
              <a:rPr lang="sv-SE" dirty="0" smtClean="0"/>
              <a:t>Vilka 25 huvudmän har ingått i tillsynen?</a:t>
            </a:r>
            <a:br>
              <a:rPr lang="sv-SE" dirty="0" smtClean="0"/>
            </a:br>
            <a:endParaRPr lang="sv-SE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346530"/>
              </p:ext>
            </p:extLst>
          </p:nvPr>
        </p:nvGraphicFramePr>
        <p:xfrm>
          <a:off x="831530" y="2729880"/>
          <a:ext cx="8363270" cy="37490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672654"/>
                <a:gridCol w="1672654"/>
                <a:gridCol w="1672654"/>
                <a:gridCol w="1672654"/>
                <a:gridCol w="1672654"/>
              </a:tblGrid>
              <a:tr h="525266">
                <a:tc>
                  <a:txBody>
                    <a:bodyPr/>
                    <a:lstStyle/>
                    <a:p>
                      <a:r>
                        <a:rPr lang="sv-SE" dirty="0" smtClean="0"/>
                        <a:t>Bodens</a:t>
                      </a:r>
                      <a:r>
                        <a:rPr lang="sv-SE" baseline="0" dirty="0" smtClean="0"/>
                        <a:t> kommun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Föreningen Backaskolan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>
                          <a:solidFill>
                            <a:schemeClr val="tx1"/>
                          </a:solidFill>
                        </a:rPr>
                        <a:t>Gällivare kommun</a:t>
                      </a:r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Göteborgs kommun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Haparanda kommun</a:t>
                      </a:r>
                      <a:endParaRPr lang="sv-SE" dirty="0"/>
                    </a:p>
                  </a:txBody>
                  <a:tcPr/>
                </a:tc>
              </a:tr>
              <a:tr h="525266">
                <a:tc>
                  <a:txBody>
                    <a:bodyPr/>
                    <a:lstStyle/>
                    <a:p>
                      <a:r>
                        <a:rPr lang="sv-SE" b="1" dirty="0" smtClean="0"/>
                        <a:t>Hedemora kommun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Järfälla kommun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Kalix kommun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Kramfors kommun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Kumla kommun</a:t>
                      </a:r>
                      <a:endParaRPr lang="sv-SE" b="1" dirty="0"/>
                    </a:p>
                  </a:txBody>
                  <a:tcPr/>
                </a:tc>
              </a:tr>
              <a:tr h="525266">
                <a:tc>
                  <a:txBody>
                    <a:bodyPr/>
                    <a:lstStyle/>
                    <a:p>
                      <a:r>
                        <a:rPr lang="sv-SE" b="1" dirty="0" smtClean="0">
                          <a:solidFill>
                            <a:schemeClr val="tx1"/>
                          </a:solidFill>
                        </a:rPr>
                        <a:t>Luleå kommun</a:t>
                      </a:r>
                      <a:endParaRPr lang="sv-SE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>
                          <a:solidFill>
                            <a:schemeClr val="tx1"/>
                          </a:solidFill>
                        </a:rPr>
                        <a:t>Lycksele kommun</a:t>
                      </a:r>
                      <a:endParaRPr lang="sv-SE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Malmö kommun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>
                          <a:solidFill>
                            <a:schemeClr val="tx1"/>
                          </a:solidFill>
                        </a:rPr>
                        <a:t>Malå kommun</a:t>
                      </a:r>
                      <a:endParaRPr lang="sv-SE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Munkedals kommun</a:t>
                      </a:r>
                      <a:endParaRPr lang="sv-SE" b="1" dirty="0"/>
                    </a:p>
                  </a:txBody>
                  <a:tcPr/>
                </a:tc>
              </a:tr>
              <a:tr h="750380">
                <a:tc>
                  <a:txBody>
                    <a:bodyPr/>
                    <a:lstStyle/>
                    <a:p>
                      <a:r>
                        <a:rPr lang="sv-SE" b="1" dirty="0" smtClean="0">
                          <a:solidFill>
                            <a:schemeClr val="tx1"/>
                          </a:solidFill>
                        </a:rPr>
                        <a:t>Nykvarns kommun</a:t>
                      </a:r>
                      <a:endParaRPr lang="sv-SE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Pysslingen skolor och förskolor AB</a:t>
                      </a:r>
                      <a:endParaRPr lang="sv-SE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Runstyckets förskola AB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Stiftelsen Fryshuset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Stiftelsen Umeå Waldorfskola</a:t>
                      </a:r>
                      <a:endParaRPr lang="sv-SE" b="1" dirty="0"/>
                    </a:p>
                  </a:txBody>
                  <a:tcPr/>
                </a:tc>
              </a:tr>
              <a:tr h="750380">
                <a:tc>
                  <a:txBody>
                    <a:bodyPr/>
                    <a:lstStyle/>
                    <a:p>
                      <a:r>
                        <a:rPr lang="sv-S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Stockholms kommun</a:t>
                      </a:r>
                      <a:endParaRPr lang="sv-SE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Swedish Education Group AB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Sölvesborgs kommun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Vallentuna friskola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Vallentuna kommun</a:t>
                      </a:r>
                      <a:endParaRPr lang="sv-SE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04426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gäller?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14400" y="1361728"/>
            <a:ext cx="8280400" cy="4734272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sv-SE" sz="2400" dirty="0"/>
              <a:t>Huvudmännen är skyldiga att</a:t>
            </a:r>
            <a:r>
              <a:rPr lang="sv-SE" sz="2400" b="1" dirty="0"/>
              <a:t> erbjuda </a:t>
            </a:r>
            <a:r>
              <a:rPr lang="sv-SE" sz="2400" dirty="0"/>
              <a:t>och anordna modersmålsundervisning i nationella minoritetsspråk till elever med nationell minoritetstillhörighet. En del av erbjudandet är att </a:t>
            </a:r>
            <a:r>
              <a:rPr lang="sv-SE" sz="2400" b="1" dirty="0"/>
              <a:t>informera</a:t>
            </a:r>
            <a:r>
              <a:rPr lang="sv-SE" sz="2400" dirty="0"/>
              <a:t> elever och deras vårdnadshavare om rätten till modersmålsundervisning i nationella minoritetsspråk. </a:t>
            </a:r>
          </a:p>
          <a:p>
            <a:pPr>
              <a:buFont typeface="+mj-lt"/>
              <a:buAutoNum type="arabicPeriod"/>
            </a:pPr>
            <a:r>
              <a:rPr lang="sv-SE" sz="2400" dirty="0"/>
              <a:t>En huvudman är dock endast skyldig att </a:t>
            </a:r>
            <a:r>
              <a:rPr lang="sv-SE" sz="2400" b="1" dirty="0"/>
              <a:t>anordna</a:t>
            </a:r>
            <a:r>
              <a:rPr lang="sv-SE" sz="2400" dirty="0"/>
              <a:t> modersmålsundervisning i ett nationellt minoritetsspråk om det finns </a:t>
            </a:r>
            <a:r>
              <a:rPr lang="sv-SE" sz="2400" dirty="0" smtClean="0"/>
              <a:t>en </a:t>
            </a:r>
            <a:r>
              <a:rPr lang="sv-SE" sz="2400" dirty="0"/>
              <a:t>lämplig </a:t>
            </a:r>
            <a:r>
              <a:rPr lang="sv-SE" sz="2400" dirty="0" smtClean="0"/>
              <a:t>lärare</a:t>
            </a:r>
            <a:r>
              <a:rPr lang="sv-SE" sz="2400" dirty="0"/>
              <a:t>. </a:t>
            </a:r>
            <a:endParaRPr lang="sv-SE" sz="2400" dirty="0" smtClean="0"/>
          </a:p>
          <a:p>
            <a:pPr>
              <a:buFont typeface="+mj-lt"/>
              <a:buAutoNum type="arabicPeriod"/>
            </a:pPr>
            <a:r>
              <a:rPr lang="sv-SE" sz="2400" dirty="0"/>
              <a:t>I de fall det inte finns någon legitimerad och behörig lärare eller när elevunderlaget är otillräckligt får huvudmännen genomföra undervisningen i form av </a:t>
            </a:r>
            <a:r>
              <a:rPr lang="sv-SE" sz="2400" b="1" dirty="0" smtClean="0"/>
              <a:t>fjärrundervisning</a:t>
            </a:r>
            <a:r>
              <a:rPr lang="sv-SE" sz="2400" dirty="0" smtClean="0"/>
              <a:t>.</a:t>
            </a:r>
          </a:p>
          <a:p>
            <a:pPr>
              <a:buFont typeface="+mj-lt"/>
              <a:buAutoNum type="arabicPeriod"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633906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Tidigare utredningar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14400" y="1649760"/>
            <a:ext cx="8280400" cy="444624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dirty="0" smtClean="0"/>
              <a:t>Tidigare utredningar har påtalat omfattande brister, främst kopplat till erbjudandet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 smtClean="0"/>
              <a:t>Brist på lärare i de nationella minoritetsspråken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 smtClean="0"/>
              <a:t>Forskning pekar på att förlorad undervisning riskerar att få negativa konsekvenser för elevers identitet, självbild och vidare skolresultat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 smtClean="0"/>
              <a:t>Att få elever läser de nationella minoritetsspråken hotar på lång sikt språkens fortlevnad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 smtClean="0"/>
              <a:t>Tidigare utredningar har pekat på några risker kopplat till fjärrundervisning</a:t>
            </a:r>
          </a:p>
        </p:txBody>
      </p:sp>
    </p:spTree>
    <p:extLst>
      <p:ext uri="{BB962C8B-B14F-4D97-AF65-F5344CB8AC3E}">
        <p14:creationId xmlns:p14="http://schemas.microsoft.com/office/powerpoint/2010/main" val="17807533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Tillsynens tre viktigaste iakttagelser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14400" y="1505744"/>
            <a:ext cx="8280400" cy="4896544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sv-SE" sz="2800" dirty="0" smtClean="0"/>
              <a:t>Tillsynen visar att huvudmännen brister i att informera om modersmålsundervisning i nationella minoritetsspråk och därmed i att ge ett reellt erbjudande</a:t>
            </a:r>
          </a:p>
          <a:p>
            <a:pPr>
              <a:buFont typeface="+mj-lt"/>
              <a:buAutoNum type="arabicPeriod"/>
            </a:pPr>
            <a:r>
              <a:rPr lang="sv-SE" sz="2800" dirty="0" smtClean="0"/>
              <a:t>Vid </a:t>
            </a:r>
            <a:r>
              <a:rPr lang="sv-SE" sz="2800" dirty="0"/>
              <a:t>önskemål anordnar huvudmännen modersmålsundervisning i </a:t>
            </a:r>
            <a:r>
              <a:rPr lang="sv-SE" sz="2800" dirty="0" smtClean="0"/>
              <a:t>nationella minoritetsspråk</a:t>
            </a:r>
          </a:p>
          <a:p>
            <a:pPr>
              <a:buFont typeface="+mj-lt"/>
              <a:buAutoNum type="arabicPeriod"/>
            </a:pPr>
            <a:r>
              <a:rPr lang="sv-SE" sz="2800" dirty="0" smtClean="0"/>
              <a:t>Tillsynen visar på brister i fjärrundervisningen</a:t>
            </a:r>
          </a:p>
        </p:txBody>
      </p:sp>
    </p:spTree>
    <p:extLst>
      <p:ext uri="{BB962C8B-B14F-4D97-AF65-F5344CB8AC3E}">
        <p14:creationId xmlns:p14="http://schemas.microsoft.com/office/powerpoint/2010/main" val="42170318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Huvudmännen brister främst i att informera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14400" y="2153816"/>
            <a:ext cx="8280400" cy="394218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sz="2000" dirty="0" smtClean="0"/>
              <a:t>Oftast saknas information- men i vissa fall är informationen inte korrekt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dirty="0" smtClean="0"/>
              <a:t>22 av 25 huvudmän informerar inte elever och deras vårdnadshavare om rätten att läsa modersmålsundervisning inom ramen för språkvalet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dirty="0" smtClean="0"/>
              <a:t>13 av 25 huvudmän informerar inte om att det nationella minoritetsspråket inte behöver vara ett dagligt umgängesspråk i hemmet eller att eleven inte behöver ha grundläggande kunskaper i språket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dirty="0" smtClean="0"/>
              <a:t>17 av 25 huvudmän informerar inte om att en romsk elev som kommer från utlandet får ges modersmålsundervisning i två språk i det fall det finns särskilda skäl till detta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dirty="0" smtClean="0"/>
              <a:t>I fyra fall är det inte rektor som fattar beslut om en elev tillhör målgruppen och därmed har rätt till modersmålsundervisning 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53793354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mall4">
  <a:themeElements>
    <a:clrScheme name="Skolinspektione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399"/>
      </a:accent1>
      <a:accent2>
        <a:srgbClr val="F59C00"/>
      </a:accent2>
      <a:accent3>
        <a:srgbClr val="6692A2"/>
      </a:accent3>
      <a:accent4>
        <a:srgbClr val="51A27E"/>
      </a:accent4>
      <a:accent5>
        <a:srgbClr val="D94D15"/>
      </a:accent5>
      <a:accent6>
        <a:srgbClr val="4E764C"/>
      </a:accent6>
      <a:hlink>
        <a:srgbClr val="006399"/>
      </a:hlink>
      <a:folHlink>
        <a:srgbClr val="006399"/>
      </a:folHlink>
    </a:clrScheme>
    <a:fontScheme name="Skolinspektionen">
      <a:majorFont>
        <a:latin typeface="Century Gothic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B0F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R="0" algn="ctr" defTabSz="914400" rtl="0" eaLnBrk="1" fontAlgn="base" latinLnBrk="0" hangingPunct="1">
          <a:lnSpc>
            <a:spcPct val="100000"/>
          </a:lnSpc>
          <a:spcBef>
            <a:spcPts val="0"/>
          </a:spcBef>
          <a:spcAft>
            <a:spcPct val="0"/>
          </a:spcAft>
          <a:buClrTx/>
          <a:buSzPct val="171000"/>
          <a:buFontTx/>
          <a:buNone/>
          <a:tabLst/>
          <a:defRPr kumimoji="0" sz="3200" b="0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ヒラギノ角ゴ Pro W3" pitchFamily="84" charset="-128"/>
            <a:sym typeface="Gill Sans" pitchFamily="84" charset="0"/>
          </a:defRPr>
        </a:defPPr>
      </a:lstStyle>
    </a:spDef>
    <a:lnDef>
      <a:spPr bwMode="auto">
        <a:noFill/>
        <a:ln w="9525" cap="flat" cmpd="sng" algn="ctr">
          <a:solidFill>
            <a:srgbClr val="00B0F0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defRPr dirty="0" err="1" smtClean="0">
            <a:solidFill>
              <a:srgbClr val="00B0F0"/>
            </a:solidFill>
          </a:defRPr>
        </a:defPPr>
      </a:lstStyle>
    </a:tx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mall4</Template>
  <TotalTime>1512</TotalTime>
  <Pages>0</Pages>
  <Words>769</Words>
  <Characters>0</Characters>
  <Application>Microsoft Office PowerPoint</Application>
  <PresentationFormat>Anpassad</PresentationFormat>
  <Lines>0</Lines>
  <Paragraphs>83</Paragraphs>
  <Slides>12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8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Gill Sans</vt:lpstr>
      <vt:lpstr>Lucida Grande</vt:lpstr>
      <vt:lpstr>ヒラギノ角ゴ Pro W3</vt:lpstr>
      <vt:lpstr>ヒラギノ角ゴ Pro W6</vt:lpstr>
      <vt:lpstr>mall4</vt:lpstr>
      <vt:lpstr>Rätten till modersmålsundervisning i nationella minoritetsspråk i åk. 7-9</vt:lpstr>
      <vt:lpstr>Tillsynens två syften</vt:lpstr>
      <vt:lpstr>Tillsynens fem frågeställningar</vt:lpstr>
      <vt:lpstr>Urval av 25 huvudmän</vt:lpstr>
      <vt:lpstr>Vilka 25 huvudmän har ingått i tillsynen? </vt:lpstr>
      <vt:lpstr>Vad gäller?</vt:lpstr>
      <vt:lpstr>Tidigare utredningar</vt:lpstr>
      <vt:lpstr>Tillsynens tre viktigaste iakttagelser</vt:lpstr>
      <vt:lpstr>Huvudmännen brister främst i att informera</vt:lpstr>
      <vt:lpstr>Många brister i fjärrundervisningen</vt:lpstr>
      <vt:lpstr>Vilka risker ser Skolinspektionen med resultatet?</vt:lpstr>
      <vt:lpstr>Några slutsatser och reflektioner</vt:lpstr>
    </vt:vector>
  </TitlesOfParts>
  <Company>Skolinspektionen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Malin Börresen</dc:creator>
  <cp:lastModifiedBy>Birger Österberg</cp:lastModifiedBy>
  <cp:revision>106</cp:revision>
  <cp:lastPrinted>2020-02-20T13:22:44Z</cp:lastPrinted>
  <dcterms:created xsi:type="dcterms:W3CDTF">2018-02-26T13:40:30Z</dcterms:created>
  <dcterms:modified xsi:type="dcterms:W3CDTF">2020-02-25T11:27:43Z</dcterms:modified>
</cp:coreProperties>
</file>