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52" r:id="rId1"/>
  </p:sldMasterIdLst>
  <p:notesMasterIdLst>
    <p:notesMasterId r:id="rId10"/>
  </p:notesMasterIdLst>
  <p:handoutMasterIdLst>
    <p:handoutMasterId r:id="rId11"/>
  </p:handoutMasterIdLst>
  <p:sldIdLst>
    <p:sldId id="257" r:id="rId2"/>
    <p:sldId id="258" r:id="rId3"/>
    <p:sldId id="259" r:id="rId4"/>
    <p:sldId id="260" r:id="rId5"/>
    <p:sldId id="262" r:id="rId6"/>
    <p:sldId id="263" r:id="rId7"/>
    <p:sldId id="261" r:id="rId8"/>
    <p:sldId id="266" r:id="rId9"/>
  </p:sldIdLst>
  <p:sldSz cx="10160000" cy="7620000"/>
  <p:notesSz cx="6797675" cy="9926638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3200" kern="1200">
        <a:solidFill>
          <a:schemeClr val="bg1"/>
        </a:solidFill>
        <a:latin typeface="Arial" pitchFamily="34" charset="0"/>
        <a:ea typeface="ヒラギノ角ゴ Pro W3"/>
        <a:cs typeface="ヒラギノ角ゴ Pro W3"/>
        <a:sym typeface="Gill Sans"/>
      </a:defRPr>
    </a:lvl1pPr>
    <a:lvl2pPr marL="457200" algn="l" rtl="0" fontAlgn="base">
      <a:spcBef>
        <a:spcPct val="0"/>
      </a:spcBef>
      <a:spcAft>
        <a:spcPct val="0"/>
      </a:spcAft>
      <a:defRPr sz="3200" kern="1200">
        <a:solidFill>
          <a:schemeClr val="bg1"/>
        </a:solidFill>
        <a:latin typeface="Arial" pitchFamily="34" charset="0"/>
        <a:ea typeface="ヒラギノ角ゴ Pro W3"/>
        <a:cs typeface="ヒラギノ角ゴ Pro W3"/>
        <a:sym typeface="Gill Sans"/>
      </a:defRPr>
    </a:lvl2pPr>
    <a:lvl3pPr marL="914400" algn="l" rtl="0" fontAlgn="base">
      <a:spcBef>
        <a:spcPct val="0"/>
      </a:spcBef>
      <a:spcAft>
        <a:spcPct val="0"/>
      </a:spcAft>
      <a:defRPr sz="3200" kern="1200">
        <a:solidFill>
          <a:schemeClr val="bg1"/>
        </a:solidFill>
        <a:latin typeface="Arial" pitchFamily="34" charset="0"/>
        <a:ea typeface="ヒラギノ角ゴ Pro W3"/>
        <a:cs typeface="ヒラギノ角ゴ Pro W3"/>
        <a:sym typeface="Gill Sans"/>
      </a:defRPr>
    </a:lvl3pPr>
    <a:lvl4pPr marL="1371600" algn="l" rtl="0" fontAlgn="base">
      <a:spcBef>
        <a:spcPct val="0"/>
      </a:spcBef>
      <a:spcAft>
        <a:spcPct val="0"/>
      </a:spcAft>
      <a:defRPr sz="3200" kern="1200">
        <a:solidFill>
          <a:schemeClr val="bg1"/>
        </a:solidFill>
        <a:latin typeface="Arial" pitchFamily="34" charset="0"/>
        <a:ea typeface="ヒラギノ角ゴ Pro W3"/>
        <a:cs typeface="ヒラギノ角ゴ Pro W3"/>
        <a:sym typeface="Gill Sans"/>
      </a:defRPr>
    </a:lvl4pPr>
    <a:lvl5pPr marL="1828800" algn="l" rtl="0" fontAlgn="base">
      <a:spcBef>
        <a:spcPct val="0"/>
      </a:spcBef>
      <a:spcAft>
        <a:spcPct val="0"/>
      </a:spcAft>
      <a:defRPr sz="3200" kern="1200">
        <a:solidFill>
          <a:schemeClr val="bg1"/>
        </a:solidFill>
        <a:latin typeface="Arial" pitchFamily="34" charset="0"/>
        <a:ea typeface="ヒラギノ角ゴ Pro W3"/>
        <a:cs typeface="ヒラギノ角ゴ Pro W3"/>
        <a:sym typeface="Gill Sans"/>
      </a:defRPr>
    </a:lvl5pPr>
    <a:lvl6pPr marL="2286000" algn="l" defTabSz="914400" rtl="0" eaLnBrk="1" latinLnBrk="0" hangingPunct="1">
      <a:defRPr sz="3200" kern="1200">
        <a:solidFill>
          <a:schemeClr val="bg1"/>
        </a:solidFill>
        <a:latin typeface="Arial" pitchFamily="34" charset="0"/>
        <a:ea typeface="ヒラギノ角ゴ Pro W3"/>
        <a:cs typeface="ヒラギノ角ゴ Pro W3"/>
        <a:sym typeface="Gill Sans"/>
      </a:defRPr>
    </a:lvl6pPr>
    <a:lvl7pPr marL="2743200" algn="l" defTabSz="914400" rtl="0" eaLnBrk="1" latinLnBrk="0" hangingPunct="1">
      <a:defRPr sz="3200" kern="1200">
        <a:solidFill>
          <a:schemeClr val="bg1"/>
        </a:solidFill>
        <a:latin typeface="Arial" pitchFamily="34" charset="0"/>
        <a:ea typeface="ヒラギノ角ゴ Pro W3"/>
        <a:cs typeface="ヒラギノ角ゴ Pro W3"/>
        <a:sym typeface="Gill Sans"/>
      </a:defRPr>
    </a:lvl7pPr>
    <a:lvl8pPr marL="3200400" algn="l" defTabSz="914400" rtl="0" eaLnBrk="1" latinLnBrk="0" hangingPunct="1">
      <a:defRPr sz="3200" kern="1200">
        <a:solidFill>
          <a:schemeClr val="bg1"/>
        </a:solidFill>
        <a:latin typeface="Arial" pitchFamily="34" charset="0"/>
        <a:ea typeface="ヒラギノ角ゴ Pro W3"/>
        <a:cs typeface="ヒラギノ角ゴ Pro W3"/>
        <a:sym typeface="Gill Sans"/>
      </a:defRPr>
    </a:lvl8pPr>
    <a:lvl9pPr marL="3657600" algn="l" defTabSz="914400" rtl="0" eaLnBrk="1" latinLnBrk="0" hangingPunct="1">
      <a:defRPr sz="3200" kern="1200">
        <a:solidFill>
          <a:schemeClr val="bg1"/>
        </a:solidFill>
        <a:latin typeface="Arial" pitchFamily="34" charset="0"/>
        <a:ea typeface="ヒラギノ角ゴ Pro W3"/>
        <a:cs typeface="ヒラギノ角ゴ Pro W3"/>
        <a:sym typeface="Gill Sans"/>
      </a:defRPr>
    </a:lvl9pPr>
  </p:defaultTextStyle>
  <p:extLst>
    <p:ext uri="{EFAFB233-063F-42B5-8137-9DF3F51BA10A}">
      <p15:sldGuideLst xmlns:p15="http://schemas.microsoft.com/office/powerpoint/2012/main">
        <p15:guide id="1" orient="horz" pos="2400">
          <p15:clr>
            <a:srgbClr val="A4A3A4"/>
          </p15:clr>
        </p15:guide>
        <p15:guide id="2" pos="320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399"/>
    <a:srgbClr val="F59C00"/>
    <a:srgbClr val="808080"/>
    <a:srgbClr val="6692A2"/>
    <a:srgbClr val="4E764C"/>
    <a:srgbClr val="00B0F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063" autoAdjust="0"/>
    <p:restoredTop sz="96113" autoAdjust="0"/>
  </p:normalViewPr>
  <p:slideViewPr>
    <p:cSldViewPr>
      <p:cViewPr varScale="1">
        <p:scale>
          <a:sx n="95" d="100"/>
          <a:sy n="95" d="100"/>
        </p:scale>
        <p:origin x="1002" y="96"/>
      </p:cViewPr>
      <p:guideLst>
        <p:guide orient="horz" pos="2400"/>
        <p:guide pos="320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notesViewPr>
    <p:cSldViewPr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ts val="1800"/>
              </a:spcBef>
              <a:buSzPct val="171000"/>
              <a:defRPr sz="1200">
                <a:latin typeface="Arial" charset="0"/>
                <a:ea typeface="ヒラギノ角ゴ Pro W3" pitchFamily="84" charset="-128"/>
                <a:cs typeface="+mn-cs"/>
                <a:sym typeface="Gill Sans" pitchFamily="84" charset="0"/>
              </a:defRPr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10342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ts val="1800"/>
              </a:spcBef>
              <a:buSzPct val="171000"/>
              <a:defRPr sz="1200">
                <a:latin typeface="Arial" charset="0"/>
                <a:ea typeface="ヒラギノ角ゴ Pro W3" pitchFamily="84" charset="-128"/>
                <a:cs typeface="+mn-cs"/>
                <a:sym typeface="Gill Sans" pitchFamily="84" charset="0"/>
              </a:defRPr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10342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975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ts val="1800"/>
              </a:spcBef>
              <a:buSzPct val="171000"/>
              <a:defRPr sz="1200">
                <a:latin typeface="Arial" charset="0"/>
                <a:ea typeface="ヒラギノ角ゴ Pro W3" pitchFamily="84" charset="-128"/>
                <a:cs typeface="+mn-cs"/>
                <a:sym typeface="Gill Sans" pitchFamily="84" charset="0"/>
              </a:defRPr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10342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2975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ts val="1800"/>
              </a:spcBef>
              <a:buSzPct val="171000"/>
              <a:defRPr sz="1200">
                <a:latin typeface="Arial" charset="0"/>
                <a:ea typeface="ヒラギノ角ゴ Pro W3" pitchFamily="84" charset="-128"/>
                <a:cs typeface="+mn-cs"/>
                <a:sym typeface="Gill Sans" pitchFamily="84" charset="0"/>
              </a:defRPr>
            </a:lvl1pPr>
          </a:lstStyle>
          <a:p>
            <a:pPr>
              <a:defRPr/>
            </a:pPr>
            <a:fld id="{D20C4A5A-00C5-4002-B506-5D450261337B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19783406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buSzTx/>
              <a:defRPr sz="1200">
                <a:solidFill>
                  <a:schemeClr val="tx1"/>
                </a:solidFill>
                <a:latin typeface="Arial" charset="0"/>
                <a:ea typeface="ヒラギノ角ゴ Pro W3" pitchFamily="84" charset="-128"/>
                <a:cs typeface="+mn-cs"/>
                <a:sym typeface="Gill Sans" pitchFamily="8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buSzTx/>
              <a:defRPr sz="1200">
                <a:solidFill>
                  <a:schemeClr val="tx1"/>
                </a:solidFill>
                <a:latin typeface="Arial" charset="0"/>
                <a:ea typeface="ヒラギノ角ゴ Pro W3" pitchFamily="84" charset="-128"/>
                <a:cs typeface="+mn-cs"/>
                <a:sym typeface="Gill Sans" pitchFamily="8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4538"/>
            <a:ext cx="4962525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36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4875"/>
            <a:ext cx="5438775" cy="446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Klicka här för att ändra format på bakgrundstexten</a:t>
            </a:r>
          </a:p>
          <a:p>
            <a:pPr lvl="1"/>
            <a:r>
              <a:rPr lang="en-US" noProof="0" smtClean="0"/>
              <a:t>Nivå två</a:t>
            </a:r>
          </a:p>
          <a:p>
            <a:pPr lvl="2"/>
            <a:r>
              <a:rPr lang="en-US" noProof="0" smtClean="0"/>
              <a:t>Nivå tre</a:t>
            </a:r>
          </a:p>
          <a:p>
            <a:pPr lvl="3"/>
            <a:r>
              <a:rPr lang="en-US" noProof="0" smtClean="0"/>
              <a:t>Nivå fyra</a:t>
            </a:r>
          </a:p>
          <a:p>
            <a:pPr lvl="4"/>
            <a:r>
              <a:rPr lang="en-US" noProof="0" smtClean="0"/>
              <a:t>Nivå fem</a:t>
            </a:r>
          </a:p>
        </p:txBody>
      </p:sp>
      <p:sp>
        <p:nvSpPr>
          <p:cNvPr id="1536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buSzTx/>
              <a:defRPr sz="1200">
                <a:solidFill>
                  <a:schemeClr val="tx1"/>
                </a:solidFill>
                <a:latin typeface="Arial" charset="0"/>
                <a:ea typeface="ヒラギノ角ゴ Pro W3" pitchFamily="84" charset="-128"/>
                <a:cs typeface="+mn-cs"/>
                <a:sym typeface="Gill Sans" pitchFamily="8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buSzTx/>
              <a:defRPr sz="1200">
                <a:solidFill>
                  <a:schemeClr val="tx1"/>
                </a:solidFill>
                <a:latin typeface="Arial" charset="0"/>
                <a:ea typeface="ヒラギノ角ゴ Pro W3" pitchFamily="84" charset="-128"/>
                <a:cs typeface="+mn-cs"/>
                <a:sym typeface="Gill Sans" pitchFamily="84" charset="0"/>
              </a:defRPr>
            </a:lvl1pPr>
          </a:lstStyle>
          <a:p>
            <a:pPr>
              <a:defRPr/>
            </a:pPr>
            <a:fld id="{BA7804CF-4CB1-416B-817A-ADBCC0B140B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289079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A7804CF-4CB1-416B-817A-ADBCC0B140BC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24615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baseline="0" dirty="0" smtClean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A7804CF-4CB1-416B-817A-ADBCC0B140BC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972471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A7804CF-4CB1-416B-817A-ADBCC0B140BC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556229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A7804CF-4CB1-416B-817A-ADBCC0B140BC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240848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A7804CF-4CB1-416B-817A-ADBCC0B140BC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672531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A7804CF-4CB1-416B-817A-ADBCC0B140BC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895825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baseline="0" dirty="0" smtClean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A7804CF-4CB1-416B-817A-ADBCC0B140BC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267785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baseline="0" dirty="0" smtClean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A7804CF-4CB1-416B-817A-ADBCC0B140BC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48014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596244" y="3974316"/>
            <a:ext cx="8280000" cy="532800"/>
          </a:xfrm>
        </p:spPr>
        <p:txBody>
          <a:bodyPr/>
          <a:lstStyle>
            <a:lvl1pPr>
              <a:defRPr sz="4400">
                <a:solidFill>
                  <a:srgbClr val="006399"/>
                </a:solidFill>
              </a:defRPr>
            </a:lvl1pPr>
          </a:lstStyle>
          <a:p>
            <a:r>
              <a:rPr lang="sv-SE" dirty="0" smtClean="0"/>
              <a:t>Klicka här för att ändra format</a:t>
            </a:r>
            <a:endParaRPr lang="sv-SE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596244" y="4746104"/>
            <a:ext cx="8280000" cy="864096"/>
          </a:xfrm>
        </p:spPr>
        <p:txBody>
          <a:bodyPr/>
          <a:lstStyle>
            <a:lvl1pPr marL="0" indent="0" algn="l">
              <a:buNone/>
              <a:defRPr sz="2000" b="0">
                <a:solidFill>
                  <a:schemeClr val="bg2">
                    <a:lumMod val="75000"/>
                  </a:schemeClr>
                </a:solidFill>
                <a:latin typeface="Century Gothic" panose="020B0502020202020204" pitchFamily="34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sv-SE" dirty="0" smtClean="0"/>
              <a:t>Klicka här för att ändra format på underrubrik i bakgrunden</a:t>
            </a:r>
            <a:endParaRPr lang="sv-SE" dirty="0"/>
          </a:p>
        </p:txBody>
      </p:sp>
      <p:pic>
        <p:nvPicPr>
          <p:cNvPr id="4" name="Bildobjekt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864" y="5610200"/>
            <a:ext cx="9589640" cy="5205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7122325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800" b="0">
                <a:solidFill>
                  <a:srgbClr val="006399"/>
                </a:solidFill>
              </a:defRPr>
            </a:lvl1pPr>
          </a:lstStyle>
          <a:p>
            <a:r>
              <a:rPr lang="sv-SE" dirty="0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>
              <a:defRPr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2pPr>
            <a:lvl3pPr>
              <a:defRPr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3pPr>
            <a:lvl4pPr>
              <a:defRPr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4pPr>
            <a:lvl5pPr>
              <a:defRPr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5pPr>
          </a:lstStyle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  <p:pic>
        <p:nvPicPr>
          <p:cNvPr id="5" name="Bildobjekt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25624"/>
            <a:ext cx="5305852" cy="2880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913260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bar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800"/>
            </a:lvl1pPr>
          </a:lstStyle>
          <a:p>
            <a:r>
              <a:rPr lang="sv-SE" dirty="0" smtClean="0"/>
              <a:t>Klicka här för att ändra format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6546309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76557630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774700"/>
            <a:ext cx="8280400" cy="1130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38100" tIns="38100" rIns="38100" bIns="381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Klicka </a:t>
            </a:r>
            <a:r>
              <a:rPr lang="en-US" dirty="0" err="1" smtClean="0"/>
              <a:t>här</a:t>
            </a:r>
            <a:r>
              <a:rPr lang="en-US" dirty="0" smtClean="0"/>
              <a:t> </a:t>
            </a:r>
            <a:r>
              <a:rPr lang="en-US" dirty="0" err="1" smtClean="0"/>
              <a:t>för</a:t>
            </a:r>
            <a:r>
              <a:rPr lang="en-US" dirty="0" smtClean="0"/>
              <a:t> </a:t>
            </a:r>
            <a:r>
              <a:rPr lang="en-US" dirty="0" err="1" smtClean="0"/>
              <a:t>att</a:t>
            </a:r>
            <a:r>
              <a:rPr lang="en-US" dirty="0" smtClean="0"/>
              <a:t> </a:t>
            </a:r>
            <a:r>
              <a:rPr lang="en-US" dirty="0" err="1" smtClean="0"/>
              <a:t>ändra</a:t>
            </a:r>
            <a:r>
              <a:rPr lang="en-US" dirty="0" smtClean="0"/>
              <a:t> format</a:t>
            </a:r>
          </a:p>
        </p:txBody>
      </p:sp>
      <p:sp>
        <p:nvSpPr>
          <p:cNvPr id="1027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2057400"/>
            <a:ext cx="8280400" cy="403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38100" tIns="38100" rIns="38100" bIns="381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Klicka </a:t>
            </a:r>
            <a:r>
              <a:rPr lang="en-US" dirty="0" err="1" smtClean="0"/>
              <a:t>här</a:t>
            </a:r>
            <a:r>
              <a:rPr lang="en-US" dirty="0" smtClean="0"/>
              <a:t> </a:t>
            </a:r>
            <a:r>
              <a:rPr lang="en-US" dirty="0" err="1" smtClean="0"/>
              <a:t>för</a:t>
            </a:r>
            <a:r>
              <a:rPr lang="en-US" dirty="0" smtClean="0"/>
              <a:t> </a:t>
            </a:r>
            <a:r>
              <a:rPr lang="en-US" dirty="0" err="1" smtClean="0"/>
              <a:t>att</a:t>
            </a:r>
            <a:r>
              <a:rPr lang="en-US" dirty="0" smtClean="0"/>
              <a:t> </a:t>
            </a:r>
            <a:r>
              <a:rPr lang="en-US" dirty="0" err="1" smtClean="0"/>
              <a:t>ändra</a:t>
            </a:r>
            <a:r>
              <a:rPr lang="en-US" dirty="0" smtClean="0"/>
              <a:t> format </a:t>
            </a:r>
            <a:r>
              <a:rPr lang="en-US" dirty="0" err="1" smtClean="0"/>
              <a:t>på</a:t>
            </a:r>
            <a:r>
              <a:rPr lang="en-US" dirty="0" smtClean="0"/>
              <a:t> </a:t>
            </a:r>
            <a:r>
              <a:rPr lang="en-US" dirty="0" err="1" smtClean="0"/>
              <a:t>bakgrundstexten</a:t>
            </a:r>
            <a:endParaRPr lang="en-US" dirty="0" smtClean="0"/>
          </a:p>
          <a:p>
            <a:pPr lvl="1"/>
            <a:r>
              <a:rPr lang="en-US" dirty="0" err="1" smtClean="0"/>
              <a:t>Nivå</a:t>
            </a:r>
            <a:r>
              <a:rPr lang="en-US" dirty="0" smtClean="0"/>
              <a:t> </a:t>
            </a:r>
            <a:r>
              <a:rPr lang="en-US" dirty="0" err="1" smtClean="0"/>
              <a:t>två</a:t>
            </a:r>
            <a:endParaRPr lang="en-US" dirty="0" smtClean="0"/>
          </a:p>
          <a:p>
            <a:pPr lvl="2"/>
            <a:r>
              <a:rPr lang="en-US" dirty="0" err="1" smtClean="0"/>
              <a:t>Nivå</a:t>
            </a:r>
            <a:r>
              <a:rPr lang="en-US" dirty="0" smtClean="0"/>
              <a:t> </a:t>
            </a:r>
            <a:r>
              <a:rPr lang="en-US" dirty="0" err="1" smtClean="0"/>
              <a:t>tre</a:t>
            </a:r>
            <a:endParaRPr lang="en-US" dirty="0" smtClean="0"/>
          </a:p>
          <a:p>
            <a:pPr lvl="3"/>
            <a:r>
              <a:rPr lang="en-US" dirty="0" err="1" smtClean="0"/>
              <a:t>Nivå</a:t>
            </a:r>
            <a:r>
              <a:rPr lang="en-US" dirty="0" smtClean="0"/>
              <a:t> </a:t>
            </a:r>
            <a:r>
              <a:rPr lang="en-US" dirty="0" err="1" smtClean="0"/>
              <a:t>fyra</a:t>
            </a:r>
            <a:endParaRPr lang="en-US" dirty="0" smtClean="0"/>
          </a:p>
          <a:p>
            <a:pPr lvl="4"/>
            <a:r>
              <a:rPr lang="en-US" dirty="0" err="1" smtClean="0"/>
              <a:t>Nivå</a:t>
            </a:r>
            <a:r>
              <a:rPr lang="en-US" dirty="0" smtClean="0"/>
              <a:t> fem</a:t>
            </a:r>
          </a:p>
        </p:txBody>
      </p:sp>
      <p:pic>
        <p:nvPicPr>
          <p:cNvPr id="1032" name="Picture 16" descr="skolinspektionen_ppt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9000" y="6553200"/>
            <a:ext cx="1979613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0" r:id="rId2"/>
    <p:sldLayoutId id="2147483681" r:id="rId3"/>
    <p:sldLayoutId id="2147483682" r:id="rId4"/>
  </p:sldLayoutIdLst>
  <p:transition/>
  <p:timing>
    <p:tnLst>
      <p:par>
        <p:cTn id="1" dur="indefinite" restart="never" nodeType="tmRoot"/>
      </p:par>
    </p:tnLst>
  </p:timing>
  <p:hf hdr="0"/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800" b="0">
          <a:solidFill>
            <a:srgbClr val="006399"/>
          </a:solidFill>
          <a:latin typeface="Century Gothic" panose="020B0502020202020204" pitchFamily="34" charset="0"/>
          <a:ea typeface="+mj-ea"/>
          <a:cs typeface="Century Gothic" panose="020B0502020202020204" pitchFamily="34" charset="0"/>
        </a:defRPr>
      </a:lvl1pPr>
      <a:lvl2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000">
          <a:solidFill>
            <a:srgbClr val="00B0F0"/>
          </a:solidFill>
          <a:latin typeface="Arial" charset="0"/>
          <a:ea typeface="ヒラギノ角ゴ Pro W6" pitchFamily="84" charset="-128"/>
          <a:cs typeface="ヒラギノ角ゴ Pro W6"/>
        </a:defRPr>
      </a:lvl2pPr>
      <a:lvl3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000">
          <a:solidFill>
            <a:srgbClr val="00B0F0"/>
          </a:solidFill>
          <a:latin typeface="Arial" charset="0"/>
          <a:ea typeface="ヒラギノ角ゴ Pro W6" pitchFamily="84" charset="-128"/>
          <a:cs typeface="ヒラギノ角ゴ Pro W6"/>
        </a:defRPr>
      </a:lvl3pPr>
      <a:lvl4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000">
          <a:solidFill>
            <a:srgbClr val="00B0F0"/>
          </a:solidFill>
          <a:latin typeface="Arial" charset="0"/>
          <a:ea typeface="ヒラギノ角ゴ Pro W6" pitchFamily="84" charset="-128"/>
          <a:cs typeface="ヒラギノ角ゴ Pro W6"/>
        </a:defRPr>
      </a:lvl4pPr>
      <a:lvl5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000">
          <a:solidFill>
            <a:srgbClr val="00B0F0"/>
          </a:solidFill>
          <a:latin typeface="Arial" charset="0"/>
          <a:ea typeface="ヒラギノ角ゴ Pro W6" pitchFamily="84" charset="-128"/>
          <a:cs typeface="ヒラギノ角ゴ Pro W6"/>
        </a:defRPr>
      </a:lvl5pPr>
      <a:lvl6pPr marL="4572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000">
          <a:solidFill>
            <a:srgbClr val="00B0F0"/>
          </a:solidFill>
          <a:latin typeface="Arial" charset="0"/>
          <a:ea typeface="ヒラギノ角ゴ Pro W6" pitchFamily="84" charset="-128"/>
        </a:defRPr>
      </a:lvl6pPr>
      <a:lvl7pPr marL="9144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000">
          <a:solidFill>
            <a:srgbClr val="00B0F0"/>
          </a:solidFill>
          <a:latin typeface="Arial" charset="0"/>
          <a:ea typeface="ヒラギノ角ゴ Pro W6" pitchFamily="84" charset="-128"/>
        </a:defRPr>
      </a:lvl7pPr>
      <a:lvl8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000">
          <a:solidFill>
            <a:srgbClr val="00B0F0"/>
          </a:solidFill>
          <a:latin typeface="Arial" charset="0"/>
          <a:ea typeface="ヒラギノ角ゴ Pro W6" pitchFamily="84" charset="-128"/>
        </a:defRPr>
      </a:lvl8pPr>
      <a:lvl9pPr marL="1828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000">
          <a:solidFill>
            <a:srgbClr val="00B0F0"/>
          </a:solidFill>
          <a:latin typeface="Arial" charset="0"/>
          <a:ea typeface="ヒラギノ角ゴ Pro W6" pitchFamily="84" charset="-128"/>
        </a:defRPr>
      </a:lvl9pPr>
    </p:titleStyle>
    <p:bodyStyle>
      <a:lvl1pPr marL="342900" indent="-342900" algn="l" rtl="0" eaLnBrk="1" fontAlgn="base" hangingPunct="1">
        <a:spcBef>
          <a:spcPts val="1800"/>
        </a:spcBef>
        <a:spcAft>
          <a:spcPct val="0"/>
        </a:spcAft>
        <a:defRPr>
          <a:solidFill>
            <a:schemeClr val="tx1"/>
          </a:solidFill>
          <a:latin typeface="Calibri Light" panose="020F0302020204030204" pitchFamily="34" charset="0"/>
          <a:ea typeface="+mn-ea"/>
          <a:cs typeface="Calibri Light" panose="020F0302020204030204" pitchFamily="34" charset="0"/>
        </a:defRPr>
      </a:lvl1pPr>
      <a:lvl2pPr marL="419100" indent="-203200" algn="l" rtl="0" eaLnBrk="1" fontAlgn="base" hangingPunct="1">
        <a:lnSpc>
          <a:spcPct val="60000"/>
        </a:lnSpc>
        <a:spcBef>
          <a:spcPts val="1800"/>
        </a:spcBef>
        <a:spcAft>
          <a:spcPct val="0"/>
        </a:spcAft>
        <a:buSzPct val="100000"/>
        <a:buFont typeface="Lucida Grande"/>
        <a:buChar char="•"/>
        <a:defRPr>
          <a:solidFill>
            <a:schemeClr val="tx1"/>
          </a:solidFill>
          <a:latin typeface="Calibri Light" panose="020F0302020204030204" pitchFamily="34" charset="0"/>
          <a:ea typeface="+mn-ea"/>
          <a:cs typeface="Calibri Light" panose="020F0302020204030204" pitchFamily="34" charset="0"/>
        </a:defRPr>
      </a:lvl2pPr>
      <a:lvl3pPr marL="673100" indent="-203200" algn="l" rtl="0" eaLnBrk="1" fontAlgn="base" hangingPunct="1">
        <a:lnSpc>
          <a:spcPct val="60000"/>
        </a:lnSpc>
        <a:spcBef>
          <a:spcPts val="1800"/>
        </a:spcBef>
        <a:spcAft>
          <a:spcPct val="0"/>
        </a:spcAft>
        <a:buSzPct val="100000"/>
        <a:buFont typeface="Lucida Grande"/>
        <a:buChar char="•"/>
        <a:defRPr>
          <a:solidFill>
            <a:schemeClr val="tx1"/>
          </a:solidFill>
          <a:latin typeface="Calibri Light" panose="020F0302020204030204" pitchFamily="34" charset="0"/>
          <a:ea typeface="+mn-ea"/>
          <a:cs typeface="Calibri Light" panose="020F0302020204030204" pitchFamily="34" charset="0"/>
        </a:defRPr>
      </a:lvl3pPr>
      <a:lvl4pPr marL="927100" indent="-203200" algn="l" rtl="0" eaLnBrk="1" fontAlgn="base" hangingPunct="1">
        <a:lnSpc>
          <a:spcPct val="60000"/>
        </a:lnSpc>
        <a:spcBef>
          <a:spcPts val="1800"/>
        </a:spcBef>
        <a:spcAft>
          <a:spcPct val="0"/>
        </a:spcAft>
        <a:buSzPct val="100000"/>
        <a:buFont typeface="Lucida Grande"/>
        <a:buChar char="•"/>
        <a:defRPr>
          <a:solidFill>
            <a:schemeClr val="tx1"/>
          </a:solidFill>
          <a:latin typeface="Calibri Light" panose="020F0302020204030204" pitchFamily="34" charset="0"/>
          <a:ea typeface="+mn-ea"/>
          <a:cs typeface="Calibri Light" panose="020F0302020204030204" pitchFamily="34" charset="0"/>
        </a:defRPr>
      </a:lvl4pPr>
      <a:lvl5pPr marL="1181100" indent="-203200" algn="l" rtl="0" eaLnBrk="1" fontAlgn="base" hangingPunct="1">
        <a:lnSpc>
          <a:spcPct val="60000"/>
        </a:lnSpc>
        <a:spcBef>
          <a:spcPts val="1800"/>
        </a:spcBef>
        <a:spcAft>
          <a:spcPct val="0"/>
        </a:spcAft>
        <a:buSzPct val="100000"/>
        <a:buFont typeface="Lucida Grande"/>
        <a:buChar char="•"/>
        <a:defRPr>
          <a:solidFill>
            <a:schemeClr val="tx1"/>
          </a:solidFill>
          <a:latin typeface="Calibri Light" panose="020F0302020204030204" pitchFamily="34" charset="0"/>
          <a:ea typeface="+mn-ea"/>
          <a:cs typeface="Calibri Light" panose="020F0302020204030204" pitchFamily="34" charset="0"/>
        </a:defRPr>
      </a:lvl5pPr>
      <a:lvl6pPr marL="1638300" indent="-203200" algn="l" rtl="0" eaLnBrk="1" fontAlgn="base" hangingPunct="1">
        <a:lnSpc>
          <a:spcPct val="60000"/>
        </a:lnSpc>
        <a:spcBef>
          <a:spcPts val="1800"/>
        </a:spcBef>
        <a:spcAft>
          <a:spcPct val="0"/>
        </a:spcAft>
        <a:buSzPct val="100000"/>
        <a:buFont typeface="Lucida Grande" pitchFamily="84" charset="0"/>
        <a:buChar char="•"/>
        <a:defRPr>
          <a:solidFill>
            <a:schemeClr val="tx1"/>
          </a:solidFill>
          <a:latin typeface="+mn-lt"/>
          <a:ea typeface="+mn-ea"/>
        </a:defRPr>
      </a:lvl6pPr>
      <a:lvl7pPr marL="2095500" indent="-203200" algn="l" rtl="0" eaLnBrk="1" fontAlgn="base" hangingPunct="1">
        <a:lnSpc>
          <a:spcPct val="60000"/>
        </a:lnSpc>
        <a:spcBef>
          <a:spcPts val="1800"/>
        </a:spcBef>
        <a:spcAft>
          <a:spcPct val="0"/>
        </a:spcAft>
        <a:buSzPct val="100000"/>
        <a:buFont typeface="Lucida Grande" pitchFamily="84" charset="0"/>
        <a:buChar char="•"/>
        <a:defRPr>
          <a:solidFill>
            <a:schemeClr val="tx1"/>
          </a:solidFill>
          <a:latin typeface="+mn-lt"/>
          <a:ea typeface="+mn-ea"/>
        </a:defRPr>
      </a:lvl7pPr>
      <a:lvl8pPr marL="2552700" indent="-203200" algn="l" rtl="0" eaLnBrk="1" fontAlgn="base" hangingPunct="1">
        <a:lnSpc>
          <a:spcPct val="60000"/>
        </a:lnSpc>
        <a:spcBef>
          <a:spcPts val="1800"/>
        </a:spcBef>
        <a:spcAft>
          <a:spcPct val="0"/>
        </a:spcAft>
        <a:buSzPct val="100000"/>
        <a:buFont typeface="Lucida Grande" pitchFamily="84" charset="0"/>
        <a:buChar char="•"/>
        <a:defRPr>
          <a:solidFill>
            <a:schemeClr val="tx1"/>
          </a:solidFill>
          <a:latin typeface="+mn-lt"/>
          <a:ea typeface="+mn-ea"/>
        </a:defRPr>
      </a:lvl8pPr>
      <a:lvl9pPr marL="3009900" indent="-203200" algn="l" rtl="0" eaLnBrk="1" fontAlgn="base" hangingPunct="1">
        <a:lnSpc>
          <a:spcPct val="60000"/>
        </a:lnSpc>
        <a:spcBef>
          <a:spcPts val="1800"/>
        </a:spcBef>
        <a:spcAft>
          <a:spcPct val="0"/>
        </a:spcAft>
        <a:buSzPct val="100000"/>
        <a:buFont typeface="Lucida Grande" pitchFamily="84" charset="0"/>
        <a:buChar char="•"/>
        <a:defRPr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472408" y="3810000"/>
            <a:ext cx="8856064" cy="676816"/>
          </a:xfrm>
        </p:spPr>
        <p:txBody>
          <a:bodyPr/>
          <a:lstStyle/>
          <a:p>
            <a:r>
              <a:rPr lang="sv-SE" sz="5400" b="1" dirty="0" smtClean="0"/>
              <a:t>Undervisning i svenska som andraspråk 7-9</a:t>
            </a:r>
            <a:endParaRPr lang="sv-SE" sz="5400" b="1" dirty="0"/>
          </a:p>
        </p:txBody>
      </p:sp>
    </p:spTree>
    <p:extLst>
      <p:ext uri="{BB962C8B-B14F-4D97-AF65-F5344CB8AC3E}">
        <p14:creationId xmlns:p14="http://schemas.microsoft.com/office/powerpoint/2010/main" val="209528700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914400" y="787828"/>
            <a:ext cx="8280400" cy="1130300"/>
          </a:xfrm>
        </p:spPr>
        <p:txBody>
          <a:bodyPr/>
          <a:lstStyle/>
          <a:p>
            <a:r>
              <a:rPr lang="sv-SE" sz="3800" b="0" dirty="0" smtClean="0"/>
              <a:t>Bakgrund och riskbild</a:t>
            </a:r>
            <a:endParaRPr lang="sv-SE" sz="3800" b="0" dirty="0"/>
          </a:p>
        </p:txBody>
      </p:sp>
      <p:sp>
        <p:nvSpPr>
          <p:cNvPr id="7" name="Platshållare för innehåll 2"/>
          <p:cNvSpPr>
            <a:spLocks noGrp="1"/>
          </p:cNvSpPr>
          <p:nvPr>
            <p:ph idx="1"/>
          </p:nvPr>
        </p:nvSpPr>
        <p:spPr>
          <a:xfrm>
            <a:off x="914400" y="2153816"/>
            <a:ext cx="8280400" cy="4032448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sv-SE" dirty="0"/>
              <a:t>Cirka 12 procent av alla elever i grundskolan läser </a:t>
            </a:r>
            <a:r>
              <a:rPr lang="sv-SE" dirty="0" smtClean="0"/>
              <a:t>svenska som andraspråk (SVA) </a:t>
            </a:r>
            <a:r>
              <a:rPr lang="sv-SE" dirty="0"/>
              <a:t>– nästan 129 000 elever varav cirka 42 000 på högstadiet; drygt hälften är nyanlända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dirty="0" smtClean="0"/>
              <a:t>Måluppfyllelse är låg – 63,6 procent når godkänt betyg i årskurs 9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dirty="0" smtClean="0"/>
              <a:t>Stor skillnad i resultat mellan flickor och pojkar – 68,9 respektive 59,8 procent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dirty="0" smtClean="0"/>
              <a:t>Andel behöriga lärare är låg – 48,0 procent jämfört med 73,2 totalt i årskurs 7-9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dirty="0" smtClean="0"/>
              <a:t>Oklarheter kring vilka elever som behöver läsa ämnet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dirty="0"/>
              <a:t>Betydligt fler pojkar läser ämnet – 59,3 procent jämfört med 40,7 procent flickor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dirty="0" smtClean="0"/>
              <a:t>Svårigheter att tillämpa kursplanen för nyanlända elever – särskilt för nybörjare i språket</a:t>
            </a:r>
          </a:p>
          <a:p>
            <a:endParaRPr lang="sv-SE" dirty="0"/>
          </a:p>
          <a:p>
            <a:endParaRPr lang="sv-SE" dirty="0" smtClean="0"/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78731868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Vad har granskats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914400" y="2297832"/>
            <a:ext cx="8280400" cy="3798168"/>
          </a:xfrm>
        </p:spPr>
        <p:txBody>
          <a:bodyPr/>
          <a:lstStyle/>
          <a:p>
            <a:pPr>
              <a:buFont typeface="+mj-lt"/>
              <a:buAutoNum type="arabicPeriod"/>
            </a:pPr>
            <a:r>
              <a:rPr lang="sv-SE" dirty="0" smtClean="0"/>
              <a:t>I vilken utsträckning skapar rektorn organisatoriska förutsättningar för att undervisningen i SVA ska bedrivas med god kvalitet?</a:t>
            </a:r>
          </a:p>
          <a:p>
            <a:pPr>
              <a:buFont typeface="+mj-lt"/>
              <a:buAutoNum type="arabicPeriod"/>
            </a:pPr>
            <a:r>
              <a:rPr lang="sv-SE" dirty="0" smtClean="0"/>
              <a:t>I vilken utsträckning gör rektorn en bedömning av god kvalitet avseende elevernas behov av SVA?</a:t>
            </a:r>
          </a:p>
          <a:p>
            <a:pPr>
              <a:buFont typeface="+mj-lt"/>
              <a:buAutoNum type="arabicPeriod"/>
            </a:pPr>
            <a:r>
              <a:rPr lang="sv-SE" dirty="0" smtClean="0"/>
              <a:t>I vilken utsträckning genomförs undervisningen i svenska som </a:t>
            </a:r>
            <a:r>
              <a:rPr lang="sv-SE" dirty="0"/>
              <a:t>a</a:t>
            </a:r>
            <a:r>
              <a:rPr lang="sv-SE" dirty="0" smtClean="0"/>
              <a:t>ndraspråk enligt kursplanen och med god kvalitet?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05082382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Centrala resultat - behovsbedömningen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/>
            <a:r>
              <a:rPr lang="sv-SE" sz="2400" dirty="0" smtClean="0"/>
              <a:t>Det finns svagheter i arbetet med att bedöma elevers behov av ämnet på 19 av 30 skolor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dirty="0" smtClean="0"/>
              <a:t>På många skolor får eleverna fortsätta med det ämne som de läst i årkurs 6, någon ny bedömning görs inte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dirty="0" smtClean="0"/>
              <a:t>På några skolor är det vårdnadshavares och elevers synpunkter som styr eller påverkar beslutet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dirty="0" smtClean="0"/>
              <a:t>På ett par skolor ses ämnet som en rättighet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dirty="0" smtClean="0"/>
              <a:t>På några skolor kopplas behovet mer till vad som gynnar eleven vid betygssättningen, snarare än vad som gynnar deras språkutveckling</a:t>
            </a:r>
          </a:p>
          <a:p>
            <a:pPr marL="0" indent="0"/>
            <a:r>
              <a:rPr lang="sv-SE" sz="2400" dirty="0" smtClean="0"/>
              <a:t>Sammantaget innebär det att behovsbedömningen inte är likvärdig</a:t>
            </a:r>
          </a:p>
          <a:p>
            <a:endParaRPr lang="sv-SE" sz="2400" dirty="0"/>
          </a:p>
        </p:txBody>
      </p:sp>
    </p:spTree>
    <p:extLst>
      <p:ext uri="{BB962C8B-B14F-4D97-AF65-F5344CB8AC3E}">
        <p14:creationId xmlns:p14="http://schemas.microsoft.com/office/powerpoint/2010/main" val="187349529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Centrala resultat – rektors ledning och utveckling av ämnet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914400" y="2009800"/>
            <a:ext cx="8280400" cy="4086200"/>
          </a:xfrm>
        </p:spPr>
        <p:txBody>
          <a:bodyPr/>
          <a:lstStyle/>
          <a:p>
            <a:pPr marL="0" indent="0"/>
            <a:r>
              <a:rPr lang="sv-SE" sz="2400" dirty="0" smtClean="0"/>
              <a:t>På 19 av 28 skolor finns svagheter i rektors ledning och utveckling av ämnet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dirty="0" smtClean="0"/>
              <a:t>Många rektorer fokuserar inte tillräckligt på att öka måluppfyllelsen – på många skolor ses de låga resultaten som naturliga och svåra att förbättra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dirty="0" smtClean="0"/>
              <a:t>Många rektorer följer inte upp </a:t>
            </a:r>
            <a:r>
              <a:rPr lang="sv-SE" dirty="0"/>
              <a:t>och </a:t>
            </a:r>
            <a:r>
              <a:rPr lang="sv-SE" dirty="0" smtClean="0"/>
              <a:t>ser </a:t>
            </a:r>
            <a:r>
              <a:rPr lang="sv-SE" dirty="0"/>
              <a:t>till att undervisningen planeras och bedrivs utifrån ett </a:t>
            </a:r>
            <a:r>
              <a:rPr lang="sv-SE" dirty="0" smtClean="0"/>
              <a:t>andraspråksperspektiv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dirty="0" smtClean="0"/>
              <a:t>Få rektorer ser till att obehöriga lärare får den kompetensutveckling och det stöd de behöver – gäller även lärare som är behöriga i svenska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dirty="0"/>
              <a:t>U</a:t>
            </a:r>
            <a:r>
              <a:rPr lang="sv-SE" dirty="0" smtClean="0"/>
              <a:t>ndervisningsgrupperna behöver organiseras utifrån elevernas behov och förutsättningar</a:t>
            </a:r>
          </a:p>
          <a:p>
            <a:pPr marL="0" indent="0"/>
            <a:r>
              <a:rPr lang="sv-SE" sz="2400" dirty="0" smtClean="0"/>
              <a:t>Kvaliteten på rektors ledning samvarierar med undervisningens kvalitet</a:t>
            </a:r>
          </a:p>
          <a:p>
            <a:endParaRPr lang="sv-SE" dirty="0"/>
          </a:p>
          <a:p>
            <a:endParaRPr lang="sv-SE" dirty="0" smtClean="0"/>
          </a:p>
          <a:p>
            <a:r>
              <a:rPr lang="sv-SE" dirty="0" smtClean="0"/>
              <a:t> 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1913236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Centrala resultat – undervisningens innehåll och kvalitet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914400" y="2225824"/>
            <a:ext cx="8280400" cy="3870176"/>
          </a:xfrm>
        </p:spPr>
        <p:txBody>
          <a:bodyPr/>
          <a:lstStyle/>
          <a:p>
            <a:pPr marL="0" indent="0"/>
            <a:r>
              <a:rPr lang="sv-SE" sz="2400" dirty="0" smtClean="0"/>
              <a:t>På 12 av 28 skolor behandlar undervisningen det centrala innehållet och bedrivs med god kvalitet, på övriga varierar det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dirty="0" smtClean="0"/>
              <a:t>Undervisningen på de flesta skolor omfattar det centrala innehållet, på övriga skolor bedrivs viss del av undervisningen utifrån centralt innehåll för ämnet svenska 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dirty="0"/>
              <a:t>P</a:t>
            </a:r>
            <a:r>
              <a:rPr lang="sv-SE" dirty="0" smtClean="0"/>
              <a:t>å hälften av skolorna präglas undervisningen av flera framgångsfaktorer för andraspråksinlärning, på övriga varierar det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dirty="0" smtClean="0"/>
              <a:t>Undervisningen behöver medvetet planeras utifrån ett andraspråksperspektiv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dirty="0" smtClean="0"/>
              <a:t>Kvaliteten på undervisningen är tydligt kopplad till behörigheten</a:t>
            </a:r>
          </a:p>
          <a:p>
            <a:endParaRPr lang="sv-SE" sz="2200" dirty="0" smtClean="0"/>
          </a:p>
          <a:p>
            <a:endParaRPr lang="sv-SE" dirty="0"/>
          </a:p>
          <a:p>
            <a:endParaRPr lang="sv-SE" dirty="0" smtClean="0"/>
          </a:p>
          <a:p>
            <a:r>
              <a:rPr lang="sv-SE" dirty="0" smtClean="0"/>
              <a:t> 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71255784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Övriga iakttagelser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sv-SE" dirty="0" smtClean="0"/>
              <a:t>Flera rektorer, lärare och elever uppfattar att den stora skillnaden mellan ämnena är bedömningen och betygssättningen, inte undervisningen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dirty="0" smtClean="0"/>
              <a:t>Det finns en osäkerhet kring hur kunskapskraven ska tolkas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dirty="0" smtClean="0"/>
              <a:t>Stora avvikelser mellan provbetyg på nationella prov och slutbetyg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dirty="0" smtClean="0"/>
              <a:t>Särskilt viktigt är att ta hänsyn till nyanlända elevers behov och förutsättningar vid organiseringen av undervisningen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dirty="0" smtClean="0"/>
              <a:t>Även om undervisningen på huvuddelen av lektionerna är tankemässigt utmanande, uppger många elever att den är för ”lätt” och kravnivån för låg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dirty="0" smtClean="0"/>
              <a:t>Behovsbedömningen och betygssättningen analyseras inte utifrån ett jämställdhetsperspektiv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91294197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Avslutande reflektioner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914400" y="1905000"/>
            <a:ext cx="8280400" cy="4086200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sv-SE" dirty="0" smtClean="0"/>
              <a:t>Diskrepans mellan risksignaler och uppmärksamhet – det finns en omedvetenhet om ämnets egenart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dirty="0" smtClean="0"/>
              <a:t>Läser rätt elever ämnet? Varför så många fler pojkar? Behövs tydligare kriterier och vägledning för att bedömningarna ska bli likvärdiga?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dirty="0" smtClean="0"/>
              <a:t>Hur kan kvaliteten på undervisningen höjas trots många obehöriga lärare?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dirty="0"/>
              <a:t>K</a:t>
            </a:r>
            <a:r>
              <a:rPr lang="sv-SE" dirty="0" smtClean="0"/>
              <a:t>an progressionen i elevernas språkutveckling ökas?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dirty="0" smtClean="0"/>
              <a:t>Likheter i kursplanerna leder till otydligheter kring bedömning och betygssättning i ämnet 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64160308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mall4">
  <a:themeElements>
    <a:clrScheme name="Skolinspektionen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006399"/>
      </a:accent1>
      <a:accent2>
        <a:srgbClr val="F59C00"/>
      </a:accent2>
      <a:accent3>
        <a:srgbClr val="6692A2"/>
      </a:accent3>
      <a:accent4>
        <a:srgbClr val="51A27E"/>
      </a:accent4>
      <a:accent5>
        <a:srgbClr val="D94D15"/>
      </a:accent5>
      <a:accent6>
        <a:srgbClr val="4E764C"/>
      </a:accent6>
      <a:hlink>
        <a:srgbClr val="006399"/>
      </a:hlink>
      <a:folHlink>
        <a:srgbClr val="006399"/>
      </a:folHlink>
    </a:clrScheme>
    <a:fontScheme name="Skolinspektionen">
      <a:majorFont>
        <a:latin typeface="Century Gothic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00B0F0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rtlCol="0" anchor="ctr" anchorCtr="0" compatLnSpc="1">
        <a:prstTxWarp prst="textNoShape">
          <a:avLst/>
        </a:prstTxWarp>
      </a:bodyPr>
      <a:lstStyle>
        <a:defPPr marR="0" algn="ctr" defTabSz="914400" rtl="0" eaLnBrk="1" fontAlgn="base" latinLnBrk="0" hangingPunct="1">
          <a:lnSpc>
            <a:spcPct val="100000"/>
          </a:lnSpc>
          <a:spcBef>
            <a:spcPts val="0"/>
          </a:spcBef>
          <a:spcAft>
            <a:spcPct val="0"/>
          </a:spcAft>
          <a:buClrTx/>
          <a:buSzPct val="171000"/>
          <a:buFontTx/>
          <a:buNone/>
          <a:tabLst/>
          <a:defRPr kumimoji="0" sz="3200" b="0" i="0" u="none" strike="noStrike" cap="none" normalizeH="0" baseline="0" dirty="0" smtClean="0">
            <a:ln>
              <a:noFill/>
            </a:ln>
            <a:solidFill>
              <a:schemeClr val="bg1"/>
            </a:solidFill>
            <a:effectLst/>
            <a:latin typeface="Arial" charset="0"/>
            <a:ea typeface="ヒラギノ角ゴ Pro W3" pitchFamily="84" charset="-128"/>
            <a:sym typeface="Gill Sans" pitchFamily="84" charset="0"/>
          </a:defRPr>
        </a:defPPr>
      </a:lstStyle>
    </a:spDef>
    <a:lnDef>
      <a:spPr bwMode="auto">
        <a:noFill/>
        <a:ln w="9525" cap="flat" cmpd="sng" algn="ctr">
          <a:solidFill>
            <a:srgbClr val="00B0F0"/>
          </a:solidFill>
          <a:prstDash val="solid"/>
          <a:round/>
          <a:headEnd type="none" w="med" len="med"/>
          <a:tailEnd type="none" w="med" len="med"/>
        </a:ln>
        <a:effectLst/>
      </a:spPr>
      <a:bodyPr/>
      <a:lstStyle/>
    </a:lnDef>
    <a:txDef>
      <a:spPr>
        <a:noFill/>
      </a:spPr>
      <a:bodyPr wrap="square" rtlCol="0">
        <a:spAutoFit/>
      </a:bodyPr>
      <a:lstStyle>
        <a:defPPr>
          <a:defRPr dirty="0" err="1" smtClean="0">
            <a:solidFill>
              <a:srgbClr val="00B0F0"/>
            </a:solidFill>
          </a:defRPr>
        </a:defPPr>
      </a:lstStyle>
    </a:txDef>
  </a:objectDefaults>
  <a:extraClrSchemeLst>
    <a:extraClrScheme>
      <a:clrScheme name="Office-tema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t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mall4</Template>
  <TotalTime>1630</TotalTime>
  <Pages>0</Pages>
  <Words>612</Words>
  <Characters>0</Characters>
  <Application>Microsoft Office PowerPoint</Application>
  <PresentationFormat>Anpassad</PresentationFormat>
  <Lines>0</Lines>
  <Paragraphs>62</Paragraphs>
  <Slides>8</Slides>
  <Notes>8</Notes>
  <HiddenSlides>0</HiddenSlides>
  <MMClips>0</MMClips>
  <ScaleCrop>false</ScaleCrop>
  <HeadingPairs>
    <vt:vector size="6" baseType="variant">
      <vt:variant>
        <vt:lpstr>Använt teckensnitt</vt:lpstr>
      </vt:variant>
      <vt:variant>
        <vt:i4>7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8</vt:i4>
      </vt:variant>
    </vt:vector>
  </HeadingPairs>
  <TitlesOfParts>
    <vt:vector size="16" baseType="lpstr">
      <vt:lpstr>Arial</vt:lpstr>
      <vt:lpstr>Calibri Light</vt:lpstr>
      <vt:lpstr>Century Gothic</vt:lpstr>
      <vt:lpstr>Gill Sans</vt:lpstr>
      <vt:lpstr>Lucida Grande</vt:lpstr>
      <vt:lpstr>ヒラギノ角ゴ Pro W3</vt:lpstr>
      <vt:lpstr>ヒラギノ角ゴ Pro W6</vt:lpstr>
      <vt:lpstr>mall4</vt:lpstr>
      <vt:lpstr>Undervisning i svenska som andraspråk 7-9</vt:lpstr>
      <vt:lpstr>Bakgrund och riskbild</vt:lpstr>
      <vt:lpstr>Vad har granskats</vt:lpstr>
      <vt:lpstr>Centrala resultat - behovsbedömningen</vt:lpstr>
      <vt:lpstr>Centrala resultat – rektors ledning och utveckling av ämnet</vt:lpstr>
      <vt:lpstr>Centrala resultat – undervisningens innehåll och kvalitet</vt:lpstr>
      <vt:lpstr>Övriga iakttagelser</vt:lpstr>
      <vt:lpstr>Avslutande reflektioner</vt:lpstr>
    </vt:vector>
  </TitlesOfParts>
  <Company>Skolinspektionen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Malin Börresen</dc:creator>
  <cp:lastModifiedBy>Birger Österberg</cp:lastModifiedBy>
  <cp:revision>112</cp:revision>
  <cp:lastPrinted>2020-01-30T12:16:12Z</cp:lastPrinted>
  <dcterms:created xsi:type="dcterms:W3CDTF">2018-02-26T13:40:30Z</dcterms:created>
  <dcterms:modified xsi:type="dcterms:W3CDTF">2020-01-31T13:42:30Z</dcterms:modified>
</cp:coreProperties>
</file>