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7" r:id="rId2"/>
    <p:sldId id="262" r:id="rId3"/>
    <p:sldId id="263" r:id="rId4"/>
    <p:sldId id="267" r:id="rId5"/>
    <p:sldId id="26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CACE"/>
    <a:srgbClr val="F3EEE4"/>
    <a:srgbClr val="5D7DA3"/>
    <a:srgbClr val="006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A54A3-BA9C-4A12-9E1D-7842DF04D3F7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C2210-CB4A-456D-A46F-2D48C3BE34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687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5" name="Bildobjekt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0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5" name="Bildobjekt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41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5" name="Bildobjekt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621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5" name="Bildobjekt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381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5" name="Bildobjekt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5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6" name="Bildobjekt 2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60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8" name="Bildobjekt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43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4" name="Bildobjekt 2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4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3" name="Bildobjekt 2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2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6" name="Bildobjekt 2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50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pic>
        <p:nvPicPr>
          <p:cNvPr id="26" name="Bildobjekt 2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2"/>
          <a:stretch/>
        </p:blipFill>
        <p:spPr>
          <a:xfrm>
            <a:off x="0" y="6438644"/>
            <a:ext cx="12192000" cy="4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140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19C75-62A2-4B2C-A7BB-0E75908AE878}" type="datetimeFigureOut">
              <a:rPr lang="sv-SE" smtClean="0"/>
              <a:t>2021-11-29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674B1-5E86-4EF3-8667-01FD6AEDB573}" type="slidenum">
              <a:rPr lang="sv-SE" smtClean="0"/>
              <a:t>‹#›</a:t>
            </a:fld>
            <a:endParaRPr lang="sv-SE"/>
          </a:p>
        </p:txBody>
      </p:sp>
      <p:grpSp>
        <p:nvGrpSpPr>
          <p:cNvPr id="7" name="Grupp 6"/>
          <p:cNvGrpSpPr/>
          <p:nvPr userDrawn="1"/>
        </p:nvGrpSpPr>
        <p:grpSpPr>
          <a:xfrm>
            <a:off x="140538" y="295047"/>
            <a:ext cx="4585008" cy="182791"/>
            <a:chOff x="155556" y="657462"/>
            <a:chExt cx="4585008" cy="182791"/>
          </a:xfrm>
        </p:grpSpPr>
        <p:sp>
          <p:nvSpPr>
            <p:cNvPr id="8" name="Ellips 7"/>
            <p:cNvSpPr/>
            <p:nvPr/>
          </p:nvSpPr>
          <p:spPr>
            <a:xfrm>
              <a:off x="155556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Ellips 8"/>
            <p:cNvSpPr/>
            <p:nvPr userDrawn="1"/>
          </p:nvSpPr>
          <p:spPr>
            <a:xfrm>
              <a:off x="445623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Ellips 9"/>
            <p:cNvSpPr/>
            <p:nvPr userDrawn="1"/>
          </p:nvSpPr>
          <p:spPr>
            <a:xfrm>
              <a:off x="741329" y="657462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Ellips 10"/>
            <p:cNvSpPr/>
            <p:nvPr userDrawn="1"/>
          </p:nvSpPr>
          <p:spPr>
            <a:xfrm>
              <a:off x="1037035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Ellips 11"/>
            <p:cNvSpPr/>
            <p:nvPr userDrawn="1"/>
          </p:nvSpPr>
          <p:spPr>
            <a:xfrm>
              <a:off x="1332741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Ellips 12"/>
            <p:cNvSpPr/>
            <p:nvPr userDrawn="1"/>
          </p:nvSpPr>
          <p:spPr>
            <a:xfrm>
              <a:off x="1628447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Ellips 13"/>
            <p:cNvSpPr/>
            <p:nvPr userDrawn="1"/>
          </p:nvSpPr>
          <p:spPr>
            <a:xfrm>
              <a:off x="1924153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" name="Ellips 14"/>
            <p:cNvSpPr/>
            <p:nvPr userDrawn="1"/>
          </p:nvSpPr>
          <p:spPr>
            <a:xfrm>
              <a:off x="2219859" y="662639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Ellips 15"/>
            <p:cNvSpPr/>
            <p:nvPr userDrawn="1"/>
          </p:nvSpPr>
          <p:spPr>
            <a:xfrm>
              <a:off x="2509926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Ellips 16"/>
            <p:cNvSpPr/>
            <p:nvPr userDrawn="1"/>
          </p:nvSpPr>
          <p:spPr>
            <a:xfrm>
              <a:off x="2798294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Ellips 17"/>
            <p:cNvSpPr/>
            <p:nvPr userDrawn="1"/>
          </p:nvSpPr>
          <p:spPr>
            <a:xfrm>
              <a:off x="3101338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Ellips 18"/>
            <p:cNvSpPr/>
            <p:nvPr userDrawn="1"/>
          </p:nvSpPr>
          <p:spPr>
            <a:xfrm>
              <a:off x="3388404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Ellips 19"/>
            <p:cNvSpPr/>
            <p:nvPr userDrawn="1"/>
          </p:nvSpPr>
          <p:spPr>
            <a:xfrm>
              <a:off x="3687111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Ellips 20"/>
            <p:cNvSpPr/>
            <p:nvPr userDrawn="1"/>
          </p:nvSpPr>
          <p:spPr>
            <a:xfrm>
              <a:off x="3981307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 userDrawn="1"/>
          </p:nvSpPr>
          <p:spPr>
            <a:xfrm>
              <a:off x="4275503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 userDrawn="1"/>
          </p:nvSpPr>
          <p:spPr>
            <a:xfrm>
              <a:off x="4562951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47267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02245" y="-825703"/>
            <a:ext cx="7923187" cy="7923187"/>
          </a:xfrm>
          <a:prstGeom prst="ellipse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5137599" y="2267324"/>
            <a:ext cx="66688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Vad kan huvudmannen göra</a:t>
            </a:r>
          </a:p>
          <a:p>
            <a:r>
              <a:rPr lang="sv-SE" sz="3600" b="1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för skolor med utmaningar?</a:t>
            </a:r>
            <a:endParaRPr lang="sv-SE" sz="3600" b="1" dirty="0">
              <a:solidFill>
                <a:srgbClr val="006399"/>
              </a:solidFill>
              <a:latin typeface="Century Gothic" panose="020B0502020202020204" pitchFamily="34" charset="0"/>
            </a:endParaRPr>
          </a:p>
        </p:txBody>
      </p:sp>
      <p:sp>
        <p:nvSpPr>
          <p:cNvPr id="244" name="textruta 243"/>
          <p:cNvSpPr txBox="1"/>
          <p:nvPr/>
        </p:nvSpPr>
        <p:spPr>
          <a:xfrm>
            <a:off x="5137599" y="3492141"/>
            <a:ext cx="4294765" cy="777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sv-SE" sz="2000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Johanna Chung &amp; Karin Lindqvist</a:t>
            </a:r>
          </a:p>
          <a:p>
            <a:pPr>
              <a:lnSpc>
                <a:spcPts val="2800"/>
              </a:lnSpc>
            </a:pPr>
            <a:r>
              <a:rPr lang="sv-SE" sz="2000" dirty="0">
                <a:solidFill>
                  <a:srgbClr val="006399"/>
                </a:solidFill>
                <a:latin typeface="Century Gothic" panose="020B0502020202020204" pitchFamily="34" charset="0"/>
              </a:rPr>
              <a:t>U</a:t>
            </a:r>
            <a:r>
              <a:rPr lang="sv-SE" sz="2000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tredare på Skolinspektionen</a:t>
            </a:r>
            <a:endParaRPr lang="sv-SE" sz="2000" dirty="0">
              <a:solidFill>
                <a:srgbClr val="006399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8" name="Grupp 57"/>
          <p:cNvGrpSpPr/>
          <p:nvPr/>
        </p:nvGrpSpPr>
        <p:grpSpPr>
          <a:xfrm>
            <a:off x="140538" y="295047"/>
            <a:ext cx="4585008" cy="182791"/>
            <a:chOff x="155556" y="657462"/>
            <a:chExt cx="4585008" cy="182791"/>
          </a:xfrm>
        </p:grpSpPr>
        <p:sp>
          <p:nvSpPr>
            <p:cNvPr id="59" name="Ellips 58"/>
            <p:cNvSpPr/>
            <p:nvPr/>
          </p:nvSpPr>
          <p:spPr>
            <a:xfrm>
              <a:off x="155556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0" name="Ellips 59"/>
            <p:cNvSpPr/>
            <p:nvPr userDrawn="1"/>
          </p:nvSpPr>
          <p:spPr>
            <a:xfrm>
              <a:off x="445623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1" name="Ellips 60"/>
            <p:cNvSpPr/>
            <p:nvPr userDrawn="1"/>
          </p:nvSpPr>
          <p:spPr>
            <a:xfrm>
              <a:off x="741329" y="657462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2" name="Ellips 61"/>
            <p:cNvSpPr/>
            <p:nvPr userDrawn="1"/>
          </p:nvSpPr>
          <p:spPr>
            <a:xfrm>
              <a:off x="1037035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3" name="Ellips 62"/>
            <p:cNvSpPr/>
            <p:nvPr userDrawn="1"/>
          </p:nvSpPr>
          <p:spPr>
            <a:xfrm>
              <a:off x="1332741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4" name="Ellips 63"/>
            <p:cNvSpPr/>
            <p:nvPr userDrawn="1"/>
          </p:nvSpPr>
          <p:spPr>
            <a:xfrm>
              <a:off x="1628447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5" name="Ellips 64"/>
            <p:cNvSpPr/>
            <p:nvPr userDrawn="1"/>
          </p:nvSpPr>
          <p:spPr>
            <a:xfrm>
              <a:off x="1924153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6" name="Ellips 65"/>
            <p:cNvSpPr/>
            <p:nvPr userDrawn="1"/>
          </p:nvSpPr>
          <p:spPr>
            <a:xfrm>
              <a:off x="2219859" y="662639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" name="Ellips 66"/>
            <p:cNvSpPr/>
            <p:nvPr userDrawn="1"/>
          </p:nvSpPr>
          <p:spPr>
            <a:xfrm>
              <a:off x="2509926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" name="Ellips 67"/>
            <p:cNvSpPr/>
            <p:nvPr userDrawn="1"/>
          </p:nvSpPr>
          <p:spPr>
            <a:xfrm>
              <a:off x="2798294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9" name="Ellips 68"/>
            <p:cNvSpPr/>
            <p:nvPr userDrawn="1"/>
          </p:nvSpPr>
          <p:spPr>
            <a:xfrm>
              <a:off x="3101338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" name="Ellips 69"/>
            <p:cNvSpPr/>
            <p:nvPr userDrawn="1"/>
          </p:nvSpPr>
          <p:spPr>
            <a:xfrm>
              <a:off x="3388404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1" name="Ellips 70"/>
            <p:cNvSpPr/>
            <p:nvPr userDrawn="1"/>
          </p:nvSpPr>
          <p:spPr>
            <a:xfrm>
              <a:off x="3687111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2" name="Ellips 71"/>
            <p:cNvSpPr/>
            <p:nvPr userDrawn="1"/>
          </p:nvSpPr>
          <p:spPr>
            <a:xfrm>
              <a:off x="3981307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3" name="Ellips 72"/>
            <p:cNvSpPr/>
            <p:nvPr userDrawn="1"/>
          </p:nvSpPr>
          <p:spPr>
            <a:xfrm>
              <a:off x="4275503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4" name="Ellips 73"/>
            <p:cNvSpPr/>
            <p:nvPr userDrawn="1"/>
          </p:nvSpPr>
          <p:spPr>
            <a:xfrm>
              <a:off x="4562951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26350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/>
        </p:nvGrpSpPr>
        <p:grpSpPr>
          <a:xfrm>
            <a:off x="1362437" y="1812904"/>
            <a:ext cx="2439802" cy="3450145"/>
            <a:chOff x="1362437" y="1653106"/>
            <a:chExt cx="2439802" cy="3450145"/>
          </a:xfrm>
        </p:grpSpPr>
        <p:grpSp>
          <p:nvGrpSpPr>
            <p:cNvPr id="2" name="Grupp 1"/>
            <p:cNvGrpSpPr/>
            <p:nvPr/>
          </p:nvGrpSpPr>
          <p:grpSpPr>
            <a:xfrm>
              <a:off x="1362437" y="1653106"/>
              <a:ext cx="2439802" cy="2439802"/>
              <a:chOff x="1362437" y="1653106"/>
              <a:chExt cx="2439802" cy="2439802"/>
            </a:xfrm>
          </p:grpSpPr>
          <p:sp>
            <p:nvSpPr>
              <p:cNvPr id="3" name="Ellips 2"/>
              <p:cNvSpPr/>
              <p:nvPr/>
            </p:nvSpPr>
            <p:spPr>
              <a:xfrm>
                <a:off x="1362437" y="1653106"/>
                <a:ext cx="2439802" cy="2439802"/>
              </a:xfrm>
              <a:prstGeom prst="ellipse">
                <a:avLst/>
              </a:prstGeom>
              <a:solidFill>
                <a:srgbClr val="5D7D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2000" b="1" dirty="0">
                  <a:latin typeface="Century Gothic" panose="020B0502020202020204" pitchFamily="34" charset="0"/>
                </a:endParaRPr>
              </a:p>
            </p:txBody>
          </p:sp>
          <p:pic>
            <p:nvPicPr>
              <p:cNvPr id="4" name="Bildobjekt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32474" y="2031088"/>
                <a:ext cx="1508182" cy="1490959"/>
              </a:xfrm>
              <a:prstGeom prst="rect">
                <a:avLst/>
              </a:prstGeom>
            </p:spPr>
          </p:pic>
        </p:grpSp>
        <p:sp>
          <p:nvSpPr>
            <p:cNvPr id="5" name="textruta 4"/>
            <p:cNvSpPr txBox="1"/>
            <p:nvPr/>
          </p:nvSpPr>
          <p:spPr>
            <a:xfrm>
              <a:off x="1440011" y="4395365"/>
              <a:ext cx="22846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000" b="1" dirty="0">
                  <a:latin typeface="Century Gothic" panose="020B0502020202020204" pitchFamily="34" charset="0"/>
                </a:rPr>
                <a:t>Organisatoriska </a:t>
              </a:r>
              <a:r>
                <a:rPr lang="sv-SE" sz="2000" b="1" dirty="0" smtClean="0">
                  <a:latin typeface="Century Gothic" panose="020B0502020202020204" pitchFamily="34" charset="0"/>
                </a:rPr>
                <a:t>insatser</a:t>
              </a:r>
              <a:endParaRPr lang="sv-SE" sz="20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" name="Grupp 8"/>
          <p:cNvGrpSpPr/>
          <p:nvPr/>
        </p:nvGrpSpPr>
        <p:grpSpPr>
          <a:xfrm>
            <a:off x="4699842" y="1812904"/>
            <a:ext cx="2439802" cy="3450145"/>
            <a:chOff x="4699842" y="1653106"/>
            <a:chExt cx="2439802" cy="3450145"/>
          </a:xfrm>
        </p:grpSpPr>
        <p:sp>
          <p:nvSpPr>
            <p:cNvPr id="139" name="textruta 138"/>
            <p:cNvSpPr txBox="1"/>
            <p:nvPr/>
          </p:nvSpPr>
          <p:spPr>
            <a:xfrm>
              <a:off x="4717985" y="4395365"/>
              <a:ext cx="22846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000" b="1" dirty="0" smtClean="0">
                  <a:latin typeface="Century Gothic" panose="020B0502020202020204" pitchFamily="34" charset="0"/>
                </a:rPr>
                <a:t>Stärkt kvalitetsarbete</a:t>
              </a:r>
              <a:endParaRPr lang="sv-SE" sz="2000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8" name="Grupp 7"/>
            <p:cNvGrpSpPr/>
            <p:nvPr/>
          </p:nvGrpSpPr>
          <p:grpSpPr>
            <a:xfrm>
              <a:off x="4699842" y="1653106"/>
              <a:ext cx="2439802" cy="2439802"/>
              <a:chOff x="4699842" y="1653106"/>
              <a:chExt cx="2439802" cy="2439802"/>
            </a:xfrm>
          </p:grpSpPr>
          <p:sp>
            <p:nvSpPr>
              <p:cNvPr id="119" name="Ellips 118"/>
              <p:cNvSpPr/>
              <p:nvPr/>
            </p:nvSpPr>
            <p:spPr>
              <a:xfrm>
                <a:off x="4699842" y="1653106"/>
                <a:ext cx="2439802" cy="2439802"/>
              </a:xfrm>
              <a:prstGeom prst="ellipse">
                <a:avLst/>
              </a:prstGeom>
              <a:solidFill>
                <a:srgbClr val="006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20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pic>
            <p:nvPicPr>
              <p:cNvPr id="6" name="Bildobjekt 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2926" y="1919937"/>
                <a:ext cx="2022662" cy="1839274"/>
              </a:xfrm>
              <a:prstGeom prst="rect">
                <a:avLst/>
              </a:prstGeom>
            </p:spPr>
          </p:pic>
        </p:grpSp>
      </p:grpSp>
      <p:grpSp>
        <p:nvGrpSpPr>
          <p:cNvPr id="12" name="Grupp 11"/>
          <p:cNvGrpSpPr/>
          <p:nvPr/>
        </p:nvGrpSpPr>
        <p:grpSpPr>
          <a:xfrm>
            <a:off x="8037247" y="1748843"/>
            <a:ext cx="2439802" cy="3514206"/>
            <a:chOff x="8037247" y="1589045"/>
            <a:chExt cx="2439802" cy="3514206"/>
          </a:xfrm>
        </p:grpSpPr>
        <p:grpSp>
          <p:nvGrpSpPr>
            <p:cNvPr id="11" name="Grupp 10"/>
            <p:cNvGrpSpPr/>
            <p:nvPr/>
          </p:nvGrpSpPr>
          <p:grpSpPr>
            <a:xfrm>
              <a:off x="8037247" y="1589045"/>
              <a:ext cx="2439802" cy="2439802"/>
              <a:chOff x="8037247" y="1589045"/>
              <a:chExt cx="2439802" cy="2439802"/>
            </a:xfrm>
          </p:grpSpPr>
          <p:sp>
            <p:nvSpPr>
              <p:cNvPr id="120" name="Ellips 119"/>
              <p:cNvSpPr/>
              <p:nvPr/>
            </p:nvSpPr>
            <p:spPr>
              <a:xfrm>
                <a:off x="8037247" y="1589045"/>
                <a:ext cx="2439802" cy="2439802"/>
              </a:xfrm>
              <a:prstGeom prst="ellipse">
                <a:avLst/>
              </a:prstGeom>
              <a:solidFill>
                <a:srgbClr val="BECA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20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pic>
            <p:nvPicPr>
              <p:cNvPr id="10" name="Bildobjekt 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24803" y="2063747"/>
                <a:ext cx="1663812" cy="1305211"/>
              </a:xfrm>
              <a:prstGeom prst="rect">
                <a:avLst/>
              </a:prstGeom>
            </p:spPr>
          </p:pic>
        </p:grpSp>
        <p:sp>
          <p:nvSpPr>
            <p:cNvPr id="141" name="textruta 140"/>
            <p:cNvSpPr txBox="1"/>
            <p:nvPr/>
          </p:nvSpPr>
          <p:spPr>
            <a:xfrm>
              <a:off x="8130689" y="4395365"/>
              <a:ext cx="22846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000" b="1" dirty="0" smtClean="0">
                  <a:latin typeface="Century Gothic" panose="020B0502020202020204" pitchFamily="34" charset="0"/>
                </a:rPr>
                <a:t>Generella insatser</a:t>
              </a:r>
              <a:endParaRPr lang="sv-SE" sz="2000" b="1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4" name="textruta 13"/>
          <p:cNvSpPr txBox="1"/>
          <p:nvPr/>
        </p:nvSpPr>
        <p:spPr>
          <a:xfrm>
            <a:off x="469900" y="662671"/>
            <a:ext cx="834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Insatser till skolorna</a:t>
            </a:r>
            <a:endParaRPr lang="sv-SE" sz="3200" b="1" dirty="0">
              <a:solidFill>
                <a:srgbClr val="00639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48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ruta 120"/>
          <p:cNvSpPr txBox="1"/>
          <p:nvPr/>
        </p:nvSpPr>
        <p:spPr>
          <a:xfrm>
            <a:off x="469900" y="662671"/>
            <a:ext cx="834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Dialogen är navet i kvalitetsarbetet</a:t>
            </a:r>
            <a:endParaRPr lang="sv-SE" sz="3200" b="1" dirty="0">
              <a:solidFill>
                <a:srgbClr val="006399"/>
              </a:solidFill>
              <a:latin typeface="Century Gothic" panose="020B0502020202020204" pitchFamily="34" charset="0"/>
            </a:endParaRPr>
          </a:p>
        </p:txBody>
      </p:sp>
      <p:sp>
        <p:nvSpPr>
          <p:cNvPr id="122" name="textruta 121"/>
          <p:cNvSpPr txBox="1"/>
          <p:nvPr/>
        </p:nvSpPr>
        <p:spPr>
          <a:xfrm>
            <a:off x="534842" y="1155488"/>
            <a:ext cx="5652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i="1" dirty="0">
                <a:solidFill>
                  <a:srgbClr val="006399"/>
                </a:solidFill>
              </a:rPr>
              <a:t>– </a:t>
            </a:r>
            <a:r>
              <a:rPr lang="sv-SE" sz="2400" dirty="0">
                <a:solidFill>
                  <a:srgbClr val="006399"/>
                </a:solidFill>
                <a:latin typeface="Century Gothic" panose="020B0502020202020204" pitchFamily="34" charset="0"/>
              </a:rPr>
              <a:t>o</a:t>
            </a:r>
            <a:r>
              <a:rPr lang="sv-SE" sz="2400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m den fokuseras vid rätt områden</a:t>
            </a:r>
            <a:endParaRPr lang="sv-SE" sz="2400" dirty="0">
              <a:solidFill>
                <a:srgbClr val="006399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undad rektangulär bildtext 1"/>
          <p:cNvSpPr/>
          <p:nvPr/>
        </p:nvSpPr>
        <p:spPr>
          <a:xfrm>
            <a:off x="813585" y="3016770"/>
            <a:ext cx="2129061" cy="1486565"/>
          </a:xfrm>
          <a:prstGeom prst="wedgeRoundRectCallout">
            <a:avLst/>
          </a:prstGeom>
          <a:solidFill>
            <a:srgbClr val="00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Dialog</a:t>
            </a:r>
            <a:endParaRPr lang="sv-SE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2942646" y="1264465"/>
            <a:ext cx="7703631" cy="2495588"/>
            <a:chOff x="2942646" y="1264465"/>
            <a:chExt cx="7703631" cy="2495588"/>
          </a:xfrm>
        </p:grpSpPr>
        <p:grpSp>
          <p:nvGrpSpPr>
            <p:cNvPr id="15" name="Grupp 14"/>
            <p:cNvGrpSpPr/>
            <p:nvPr/>
          </p:nvGrpSpPr>
          <p:grpSpPr>
            <a:xfrm>
              <a:off x="2942646" y="2100702"/>
              <a:ext cx="3987251" cy="1659351"/>
              <a:chOff x="2942646" y="2100702"/>
              <a:chExt cx="3987251" cy="1659351"/>
            </a:xfrm>
          </p:grpSpPr>
          <p:sp>
            <p:nvSpPr>
              <p:cNvPr id="139" name="Rektangel med rundade hörn 138"/>
              <p:cNvSpPr/>
              <p:nvPr/>
            </p:nvSpPr>
            <p:spPr>
              <a:xfrm>
                <a:off x="4800836" y="2100702"/>
                <a:ext cx="2129061" cy="1046316"/>
              </a:xfrm>
              <a:prstGeom prst="roundRect">
                <a:avLst/>
              </a:prstGeom>
              <a:solidFill>
                <a:srgbClr val="BECA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Analys av kunskapsresultat och orsaker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4" name="Rak pilkoppling 3"/>
              <p:cNvCxnSpPr>
                <a:stCxn id="2" idx="3"/>
                <a:endCxn id="139" idx="1"/>
              </p:cNvCxnSpPr>
              <p:nvPr/>
            </p:nvCxnSpPr>
            <p:spPr>
              <a:xfrm flipV="1">
                <a:off x="2942646" y="2623860"/>
                <a:ext cx="1858190" cy="1136193"/>
              </a:xfrm>
              <a:prstGeom prst="straightConnector1">
                <a:avLst/>
              </a:prstGeom>
              <a:ln w="44450" cap="rnd">
                <a:solidFill>
                  <a:srgbClr val="006399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upp 15"/>
            <p:cNvGrpSpPr/>
            <p:nvPr/>
          </p:nvGrpSpPr>
          <p:grpSpPr>
            <a:xfrm>
              <a:off x="6929897" y="1264465"/>
              <a:ext cx="3716380" cy="1359395"/>
              <a:chOff x="6929897" y="1264465"/>
              <a:chExt cx="3716380" cy="1359395"/>
            </a:xfrm>
          </p:grpSpPr>
          <p:sp>
            <p:nvSpPr>
              <p:cNvPr id="143" name="Rektangel med rundade hörn 142"/>
              <p:cNvSpPr/>
              <p:nvPr/>
            </p:nvSpPr>
            <p:spPr>
              <a:xfrm>
                <a:off x="8517216" y="1264465"/>
                <a:ext cx="2129061" cy="631137"/>
              </a:xfrm>
              <a:prstGeom prst="roundRect">
                <a:avLst/>
              </a:prstGeom>
              <a:solidFill>
                <a:srgbClr val="F3EEE4"/>
              </a:solidFill>
              <a:ln>
                <a:solidFill>
                  <a:srgbClr val="BECA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Helhetsbild</a:t>
                </a:r>
              </a:p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och prioriteringar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19" name="Rak pilkoppling 18"/>
              <p:cNvCxnSpPr>
                <a:stCxn id="139" idx="3"/>
                <a:endCxn id="143" idx="1"/>
              </p:cNvCxnSpPr>
              <p:nvPr/>
            </p:nvCxnSpPr>
            <p:spPr>
              <a:xfrm flipV="1">
                <a:off x="6929897" y="1580034"/>
                <a:ext cx="1587319" cy="1043826"/>
              </a:xfrm>
              <a:prstGeom prst="straightConnector1">
                <a:avLst/>
              </a:prstGeom>
              <a:ln w="44450" cap="rnd">
                <a:solidFill>
                  <a:srgbClr val="BECACE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Grupp 9"/>
          <p:cNvGrpSpPr/>
          <p:nvPr/>
        </p:nvGrpSpPr>
        <p:grpSpPr>
          <a:xfrm>
            <a:off x="2942646" y="2266253"/>
            <a:ext cx="7703631" cy="1720615"/>
            <a:chOff x="2942646" y="2266253"/>
            <a:chExt cx="7703631" cy="1720615"/>
          </a:xfrm>
        </p:grpSpPr>
        <p:grpSp>
          <p:nvGrpSpPr>
            <p:cNvPr id="17" name="Grupp 16"/>
            <p:cNvGrpSpPr/>
            <p:nvPr/>
          </p:nvGrpSpPr>
          <p:grpSpPr>
            <a:xfrm>
              <a:off x="6929897" y="2266253"/>
              <a:ext cx="3716377" cy="1413410"/>
              <a:chOff x="6929897" y="2266253"/>
              <a:chExt cx="3716377" cy="1413410"/>
            </a:xfrm>
          </p:grpSpPr>
          <p:sp>
            <p:nvSpPr>
              <p:cNvPr id="144" name="Rektangel med rundade hörn 143"/>
              <p:cNvSpPr/>
              <p:nvPr/>
            </p:nvSpPr>
            <p:spPr>
              <a:xfrm>
                <a:off x="8517213" y="2266253"/>
                <a:ext cx="2129061" cy="631137"/>
              </a:xfrm>
              <a:prstGeom prst="roundRect">
                <a:avLst/>
              </a:prstGeom>
              <a:solidFill>
                <a:srgbClr val="F3EEE4"/>
              </a:solidFill>
              <a:ln>
                <a:solidFill>
                  <a:srgbClr val="BECA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Skolans behov</a:t>
                </a:r>
              </a:p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av stöd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21" name="Rak pilkoppling 20"/>
              <p:cNvCxnSpPr>
                <a:stCxn id="140" idx="3"/>
                <a:endCxn id="144" idx="1"/>
              </p:cNvCxnSpPr>
              <p:nvPr/>
            </p:nvCxnSpPr>
            <p:spPr>
              <a:xfrm flipV="1">
                <a:off x="6929897" y="2581822"/>
                <a:ext cx="1587316" cy="1097841"/>
              </a:xfrm>
              <a:prstGeom prst="straightConnector1">
                <a:avLst/>
              </a:prstGeom>
              <a:ln w="44450" cap="rnd">
                <a:solidFill>
                  <a:srgbClr val="BECACE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upp 27"/>
            <p:cNvGrpSpPr/>
            <p:nvPr/>
          </p:nvGrpSpPr>
          <p:grpSpPr>
            <a:xfrm>
              <a:off x="2942646" y="3372457"/>
              <a:ext cx="3987251" cy="614411"/>
              <a:chOff x="2942646" y="3372457"/>
              <a:chExt cx="3987251" cy="614411"/>
            </a:xfrm>
          </p:grpSpPr>
          <p:sp>
            <p:nvSpPr>
              <p:cNvPr id="140" name="Rektangel med rundade hörn 139"/>
              <p:cNvSpPr/>
              <p:nvPr/>
            </p:nvSpPr>
            <p:spPr>
              <a:xfrm>
                <a:off x="4800836" y="3372457"/>
                <a:ext cx="2129061" cy="614411"/>
              </a:xfrm>
              <a:prstGeom prst="roundRect">
                <a:avLst/>
              </a:prstGeom>
              <a:solidFill>
                <a:srgbClr val="BECA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Problembild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33" name="Rak pilkoppling 32"/>
              <p:cNvCxnSpPr>
                <a:stCxn id="2" idx="3"/>
                <a:endCxn id="140" idx="1"/>
              </p:cNvCxnSpPr>
              <p:nvPr/>
            </p:nvCxnSpPr>
            <p:spPr>
              <a:xfrm flipV="1">
                <a:off x="2942646" y="3679663"/>
                <a:ext cx="1858190" cy="80390"/>
              </a:xfrm>
              <a:prstGeom prst="straightConnector1">
                <a:avLst/>
              </a:prstGeom>
              <a:ln w="44450" cap="rnd">
                <a:solidFill>
                  <a:srgbClr val="006399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 25"/>
            <p:cNvGrpSpPr/>
            <p:nvPr/>
          </p:nvGrpSpPr>
          <p:grpSpPr>
            <a:xfrm>
              <a:off x="6929897" y="2953276"/>
              <a:ext cx="3716380" cy="726387"/>
              <a:chOff x="6929897" y="2953276"/>
              <a:chExt cx="3716380" cy="726387"/>
            </a:xfrm>
          </p:grpSpPr>
          <p:sp>
            <p:nvSpPr>
              <p:cNvPr id="145" name="Rektangel med rundade hörn 144"/>
              <p:cNvSpPr/>
              <p:nvPr/>
            </p:nvSpPr>
            <p:spPr>
              <a:xfrm>
                <a:off x="8517216" y="2953276"/>
                <a:ext cx="2129061" cy="631137"/>
              </a:xfrm>
              <a:prstGeom prst="roundRect">
                <a:avLst/>
              </a:prstGeom>
              <a:solidFill>
                <a:srgbClr val="F3EEE4"/>
              </a:solidFill>
              <a:ln>
                <a:solidFill>
                  <a:srgbClr val="BECA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Insatser för</a:t>
                </a:r>
              </a:p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bättre undervisning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38" name="Rak pilkoppling 37"/>
              <p:cNvCxnSpPr>
                <a:stCxn id="140" idx="3"/>
                <a:endCxn id="145" idx="1"/>
              </p:cNvCxnSpPr>
              <p:nvPr/>
            </p:nvCxnSpPr>
            <p:spPr>
              <a:xfrm flipV="1">
                <a:off x="6929897" y="3268845"/>
                <a:ext cx="1587319" cy="410818"/>
              </a:xfrm>
              <a:prstGeom prst="straightConnector1">
                <a:avLst/>
              </a:prstGeom>
              <a:ln w="44450" cap="rnd">
                <a:solidFill>
                  <a:srgbClr val="BECACE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upp 5"/>
          <p:cNvGrpSpPr/>
          <p:nvPr/>
        </p:nvGrpSpPr>
        <p:grpSpPr>
          <a:xfrm>
            <a:off x="2942646" y="3760053"/>
            <a:ext cx="7703631" cy="1519012"/>
            <a:chOff x="2942646" y="3760053"/>
            <a:chExt cx="7703631" cy="1519012"/>
          </a:xfrm>
        </p:grpSpPr>
        <p:grpSp>
          <p:nvGrpSpPr>
            <p:cNvPr id="35" name="Grupp 34"/>
            <p:cNvGrpSpPr/>
            <p:nvPr/>
          </p:nvGrpSpPr>
          <p:grpSpPr>
            <a:xfrm>
              <a:off x="2942646" y="3760053"/>
              <a:ext cx="3987251" cy="1066665"/>
              <a:chOff x="2942646" y="3760053"/>
              <a:chExt cx="3987251" cy="1066665"/>
            </a:xfrm>
          </p:grpSpPr>
          <p:sp>
            <p:nvSpPr>
              <p:cNvPr id="141" name="Rektangel med rundade hörn 140"/>
              <p:cNvSpPr/>
              <p:nvPr/>
            </p:nvSpPr>
            <p:spPr>
              <a:xfrm>
                <a:off x="4800836" y="4212307"/>
                <a:ext cx="2129061" cy="614411"/>
              </a:xfrm>
              <a:prstGeom prst="roundRect">
                <a:avLst/>
              </a:prstGeom>
              <a:solidFill>
                <a:srgbClr val="BECA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Förändringsmål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43" name="Rak pilkoppling 42"/>
              <p:cNvCxnSpPr>
                <a:stCxn id="2" idx="3"/>
                <a:endCxn id="141" idx="1"/>
              </p:cNvCxnSpPr>
              <p:nvPr/>
            </p:nvCxnSpPr>
            <p:spPr>
              <a:xfrm>
                <a:off x="2942646" y="3760053"/>
                <a:ext cx="1858190" cy="759460"/>
              </a:xfrm>
              <a:prstGeom prst="straightConnector1">
                <a:avLst/>
              </a:prstGeom>
              <a:ln w="44450" cap="rnd">
                <a:solidFill>
                  <a:srgbClr val="006399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 33"/>
            <p:cNvGrpSpPr/>
            <p:nvPr/>
          </p:nvGrpSpPr>
          <p:grpSpPr>
            <a:xfrm>
              <a:off x="6929897" y="3955867"/>
              <a:ext cx="3716380" cy="631137"/>
              <a:chOff x="6929897" y="3955867"/>
              <a:chExt cx="3716380" cy="631137"/>
            </a:xfrm>
          </p:grpSpPr>
          <p:sp>
            <p:nvSpPr>
              <p:cNvPr id="146" name="Rektangel med rundade hörn 145"/>
              <p:cNvSpPr/>
              <p:nvPr/>
            </p:nvSpPr>
            <p:spPr>
              <a:xfrm>
                <a:off x="8517216" y="3955867"/>
                <a:ext cx="2129061" cy="631137"/>
              </a:xfrm>
              <a:prstGeom prst="roundRect">
                <a:avLst/>
              </a:prstGeom>
              <a:solidFill>
                <a:srgbClr val="F3EEE4"/>
              </a:solidFill>
              <a:ln>
                <a:solidFill>
                  <a:srgbClr val="BECA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Kompetensförsörjning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46" name="Rak pilkoppling 45"/>
              <p:cNvCxnSpPr>
                <a:stCxn id="141" idx="3"/>
                <a:endCxn id="146" idx="1"/>
              </p:cNvCxnSpPr>
              <p:nvPr/>
            </p:nvCxnSpPr>
            <p:spPr>
              <a:xfrm flipV="1">
                <a:off x="6929897" y="4271436"/>
                <a:ext cx="1587319" cy="248077"/>
              </a:xfrm>
              <a:prstGeom prst="straightConnector1">
                <a:avLst/>
              </a:prstGeom>
              <a:ln w="44450" cap="rnd">
                <a:solidFill>
                  <a:srgbClr val="BECACE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upp 40"/>
            <p:cNvGrpSpPr/>
            <p:nvPr/>
          </p:nvGrpSpPr>
          <p:grpSpPr>
            <a:xfrm>
              <a:off x="6929897" y="4519513"/>
              <a:ext cx="3716379" cy="759552"/>
              <a:chOff x="6929897" y="4519513"/>
              <a:chExt cx="3716379" cy="759552"/>
            </a:xfrm>
          </p:grpSpPr>
          <p:sp>
            <p:nvSpPr>
              <p:cNvPr id="147" name="Rektangel med rundade hörn 146"/>
              <p:cNvSpPr/>
              <p:nvPr/>
            </p:nvSpPr>
            <p:spPr>
              <a:xfrm>
                <a:off x="8517215" y="4647928"/>
                <a:ext cx="2129061" cy="631137"/>
              </a:xfrm>
              <a:prstGeom prst="roundRect">
                <a:avLst/>
              </a:prstGeom>
              <a:solidFill>
                <a:srgbClr val="F3EEE4"/>
              </a:solidFill>
              <a:ln>
                <a:solidFill>
                  <a:srgbClr val="BECA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Uppföljning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54" name="Rak pilkoppling 53"/>
              <p:cNvCxnSpPr>
                <a:stCxn id="141" idx="3"/>
                <a:endCxn id="147" idx="1"/>
              </p:cNvCxnSpPr>
              <p:nvPr/>
            </p:nvCxnSpPr>
            <p:spPr>
              <a:xfrm>
                <a:off x="6929897" y="4519513"/>
                <a:ext cx="1587318" cy="443984"/>
              </a:xfrm>
              <a:prstGeom prst="straightConnector1">
                <a:avLst/>
              </a:prstGeom>
              <a:ln w="44450" cap="rnd">
                <a:solidFill>
                  <a:srgbClr val="BECACE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upp 6"/>
          <p:cNvGrpSpPr/>
          <p:nvPr/>
        </p:nvGrpSpPr>
        <p:grpSpPr>
          <a:xfrm>
            <a:off x="2942646" y="3760053"/>
            <a:ext cx="7703629" cy="2571087"/>
            <a:chOff x="2942646" y="3760053"/>
            <a:chExt cx="7703629" cy="2571087"/>
          </a:xfrm>
        </p:grpSpPr>
        <p:grpSp>
          <p:nvGrpSpPr>
            <p:cNvPr id="47" name="Grupp 46"/>
            <p:cNvGrpSpPr/>
            <p:nvPr/>
          </p:nvGrpSpPr>
          <p:grpSpPr>
            <a:xfrm>
              <a:off x="2942646" y="3760053"/>
              <a:ext cx="3987251" cy="2035387"/>
              <a:chOff x="2942646" y="3760053"/>
              <a:chExt cx="3987251" cy="2035387"/>
            </a:xfrm>
          </p:grpSpPr>
          <p:sp>
            <p:nvSpPr>
              <p:cNvPr id="138" name="Rektangel med rundade hörn 137"/>
              <p:cNvSpPr/>
              <p:nvPr/>
            </p:nvSpPr>
            <p:spPr>
              <a:xfrm>
                <a:off x="4800836" y="5052157"/>
                <a:ext cx="2129061" cy="743283"/>
              </a:xfrm>
              <a:prstGeom prst="roundRect">
                <a:avLst/>
              </a:prstGeom>
              <a:solidFill>
                <a:srgbClr val="BECA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Mod att förändra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51" name="Rak pilkoppling 50"/>
              <p:cNvCxnSpPr>
                <a:stCxn id="2" idx="3"/>
                <a:endCxn id="138" idx="1"/>
              </p:cNvCxnSpPr>
              <p:nvPr/>
            </p:nvCxnSpPr>
            <p:spPr>
              <a:xfrm>
                <a:off x="2942646" y="3760053"/>
                <a:ext cx="1858190" cy="1663746"/>
              </a:xfrm>
              <a:prstGeom prst="straightConnector1">
                <a:avLst/>
              </a:prstGeom>
              <a:ln w="44450" cap="rnd">
                <a:solidFill>
                  <a:srgbClr val="006399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upp 44"/>
            <p:cNvGrpSpPr/>
            <p:nvPr/>
          </p:nvGrpSpPr>
          <p:grpSpPr>
            <a:xfrm>
              <a:off x="6929897" y="5423799"/>
              <a:ext cx="3716378" cy="907341"/>
              <a:chOff x="6929897" y="5423799"/>
              <a:chExt cx="3716378" cy="907341"/>
            </a:xfrm>
          </p:grpSpPr>
          <p:sp>
            <p:nvSpPr>
              <p:cNvPr id="142" name="Rektangel med rundade hörn 141"/>
              <p:cNvSpPr/>
              <p:nvPr/>
            </p:nvSpPr>
            <p:spPr>
              <a:xfrm>
                <a:off x="8517214" y="5700003"/>
                <a:ext cx="2129061" cy="631137"/>
              </a:xfrm>
              <a:prstGeom prst="roundRect">
                <a:avLst/>
              </a:prstGeom>
              <a:solidFill>
                <a:srgbClr val="F3EEE4"/>
              </a:solidFill>
              <a:ln>
                <a:solidFill>
                  <a:srgbClr val="BECA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sz="14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Hantera ansvarsområden</a:t>
                </a:r>
                <a:endParaRPr lang="sv-SE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58" name="Rak pilkoppling 57"/>
              <p:cNvCxnSpPr>
                <a:stCxn id="138" idx="3"/>
                <a:endCxn id="142" idx="1"/>
              </p:cNvCxnSpPr>
              <p:nvPr/>
            </p:nvCxnSpPr>
            <p:spPr>
              <a:xfrm>
                <a:off x="6929897" y="5423799"/>
                <a:ext cx="1587317" cy="591773"/>
              </a:xfrm>
              <a:prstGeom prst="straightConnector1">
                <a:avLst/>
              </a:prstGeom>
              <a:ln w="44450" cap="rnd">
                <a:solidFill>
                  <a:srgbClr val="BECACE"/>
                </a:solidFill>
                <a:round/>
                <a:headEnd type="oval" w="sm" len="sm"/>
                <a:tailEnd type="oval" w="sm" len="sm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628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5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 4"/>
          <p:cNvGrpSpPr/>
          <p:nvPr/>
        </p:nvGrpSpPr>
        <p:grpSpPr>
          <a:xfrm>
            <a:off x="1149688" y="2542808"/>
            <a:ext cx="2345983" cy="2032001"/>
            <a:chOff x="1565704" y="2672156"/>
            <a:chExt cx="2022616" cy="1751912"/>
          </a:xfrm>
        </p:grpSpPr>
        <p:grpSp>
          <p:nvGrpSpPr>
            <p:cNvPr id="39" name="Grupp 38"/>
            <p:cNvGrpSpPr/>
            <p:nvPr/>
          </p:nvGrpSpPr>
          <p:grpSpPr>
            <a:xfrm>
              <a:off x="1970810" y="2672156"/>
              <a:ext cx="1196328" cy="1196328"/>
              <a:chOff x="1362437" y="1653106"/>
              <a:chExt cx="2439802" cy="2439802"/>
            </a:xfrm>
          </p:grpSpPr>
          <p:sp>
            <p:nvSpPr>
              <p:cNvPr id="40" name="Ellips 39"/>
              <p:cNvSpPr/>
              <p:nvPr/>
            </p:nvSpPr>
            <p:spPr>
              <a:xfrm>
                <a:off x="1362437" y="1653106"/>
                <a:ext cx="2439802" cy="2439802"/>
              </a:xfrm>
              <a:prstGeom prst="ellipse">
                <a:avLst/>
              </a:prstGeom>
              <a:solidFill>
                <a:srgbClr val="5D7D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2000" b="1" dirty="0">
                  <a:latin typeface="Century Gothic" panose="020B0502020202020204" pitchFamily="34" charset="0"/>
                </a:endParaRPr>
              </a:p>
            </p:txBody>
          </p:sp>
          <p:pic>
            <p:nvPicPr>
              <p:cNvPr id="41" name="Bildobjekt 4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32474" y="2031088"/>
                <a:ext cx="1508182" cy="1490959"/>
              </a:xfrm>
              <a:prstGeom prst="rect">
                <a:avLst/>
              </a:prstGeom>
            </p:spPr>
          </p:pic>
        </p:grpSp>
        <p:sp>
          <p:nvSpPr>
            <p:cNvPr id="42" name="textruta 41"/>
            <p:cNvSpPr txBox="1"/>
            <p:nvPr/>
          </p:nvSpPr>
          <p:spPr>
            <a:xfrm>
              <a:off x="1565704" y="3866827"/>
              <a:ext cx="2022616" cy="557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b="1" dirty="0" smtClean="0">
                  <a:latin typeface="Century Gothic" panose="020B0502020202020204" pitchFamily="34" charset="0"/>
                </a:rPr>
                <a:t>Organisatoriska</a:t>
              </a:r>
            </a:p>
            <a:p>
              <a:pPr algn="ctr"/>
              <a:r>
                <a:rPr lang="sv-SE" b="1" dirty="0" smtClean="0">
                  <a:latin typeface="Century Gothic" panose="020B0502020202020204" pitchFamily="34" charset="0"/>
                </a:rPr>
                <a:t>insatser</a:t>
              </a:r>
              <a:endParaRPr lang="sv-SE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" name="Grupp 5"/>
          <p:cNvGrpSpPr/>
          <p:nvPr/>
        </p:nvGrpSpPr>
        <p:grpSpPr>
          <a:xfrm>
            <a:off x="3147291" y="1396052"/>
            <a:ext cx="2345983" cy="2050656"/>
            <a:chOff x="3047739" y="1656037"/>
            <a:chExt cx="2022616" cy="1767996"/>
          </a:xfrm>
        </p:grpSpPr>
        <p:sp>
          <p:nvSpPr>
            <p:cNvPr id="43" name="textruta 42"/>
            <p:cNvSpPr txBox="1"/>
            <p:nvPr/>
          </p:nvSpPr>
          <p:spPr>
            <a:xfrm>
              <a:off x="3047739" y="2866791"/>
              <a:ext cx="2022616" cy="5572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b="1" dirty="0" smtClean="0">
                  <a:latin typeface="Century Gothic" panose="020B0502020202020204" pitchFamily="34" charset="0"/>
                </a:rPr>
                <a:t>Stärkt</a:t>
              </a:r>
            </a:p>
            <a:p>
              <a:pPr algn="ctr"/>
              <a:r>
                <a:rPr lang="sv-SE" b="1" dirty="0" smtClean="0">
                  <a:latin typeface="Century Gothic" panose="020B0502020202020204" pitchFamily="34" charset="0"/>
                </a:rPr>
                <a:t>kvalitetsarbete</a:t>
              </a:r>
              <a:endParaRPr lang="sv-SE" b="1" dirty="0">
                <a:latin typeface="Century Gothic" panose="020B0502020202020204" pitchFamily="34" charset="0"/>
              </a:endParaRPr>
            </a:p>
          </p:txBody>
        </p:sp>
        <p:grpSp>
          <p:nvGrpSpPr>
            <p:cNvPr id="44" name="Grupp 43"/>
            <p:cNvGrpSpPr/>
            <p:nvPr/>
          </p:nvGrpSpPr>
          <p:grpSpPr>
            <a:xfrm>
              <a:off x="3460883" y="1656037"/>
              <a:ext cx="1196328" cy="1196328"/>
              <a:chOff x="4699842" y="1653106"/>
              <a:chExt cx="2439802" cy="2439802"/>
            </a:xfrm>
          </p:grpSpPr>
          <p:sp>
            <p:nvSpPr>
              <p:cNvPr id="45" name="Ellips 44"/>
              <p:cNvSpPr/>
              <p:nvPr/>
            </p:nvSpPr>
            <p:spPr>
              <a:xfrm>
                <a:off x="4699842" y="1653106"/>
                <a:ext cx="2439802" cy="2439802"/>
              </a:xfrm>
              <a:prstGeom prst="ellipse">
                <a:avLst/>
              </a:prstGeom>
              <a:solidFill>
                <a:srgbClr val="006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20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pic>
            <p:nvPicPr>
              <p:cNvPr id="46" name="Bildobjekt 4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22926" y="1919937"/>
                <a:ext cx="2022662" cy="1839274"/>
              </a:xfrm>
              <a:prstGeom prst="rect">
                <a:avLst/>
              </a:prstGeom>
            </p:spPr>
          </p:pic>
        </p:grpSp>
      </p:grpSp>
      <p:grpSp>
        <p:nvGrpSpPr>
          <p:cNvPr id="2" name="Grupp 1"/>
          <p:cNvGrpSpPr/>
          <p:nvPr/>
        </p:nvGrpSpPr>
        <p:grpSpPr>
          <a:xfrm>
            <a:off x="3164201" y="3911144"/>
            <a:ext cx="2345983" cy="2034105"/>
            <a:chOff x="3664804" y="3481568"/>
            <a:chExt cx="2345983" cy="2034105"/>
          </a:xfrm>
        </p:grpSpPr>
        <p:grpSp>
          <p:nvGrpSpPr>
            <p:cNvPr id="56" name="Grupp 55"/>
            <p:cNvGrpSpPr/>
            <p:nvPr/>
          </p:nvGrpSpPr>
          <p:grpSpPr>
            <a:xfrm>
              <a:off x="4132335" y="3481568"/>
              <a:ext cx="1377598" cy="1377598"/>
              <a:chOff x="8037247" y="1589045"/>
              <a:chExt cx="2439802" cy="2439802"/>
            </a:xfrm>
          </p:grpSpPr>
          <p:sp>
            <p:nvSpPr>
              <p:cNvPr id="57" name="Ellips 56"/>
              <p:cNvSpPr/>
              <p:nvPr/>
            </p:nvSpPr>
            <p:spPr>
              <a:xfrm>
                <a:off x="8037247" y="1589045"/>
                <a:ext cx="2439802" cy="2439802"/>
              </a:xfrm>
              <a:prstGeom prst="ellipse">
                <a:avLst/>
              </a:prstGeom>
              <a:solidFill>
                <a:srgbClr val="BECA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20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pic>
            <p:nvPicPr>
              <p:cNvPr id="58" name="Bildobjekt 5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24803" y="2063747"/>
                <a:ext cx="1663812" cy="1305211"/>
              </a:xfrm>
              <a:prstGeom prst="rect">
                <a:avLst/>
              </a:prstGeom>
            </p:spPr>
          </p:pic>
        </p:grpSp>
        <p:sp>
          <p:nvSpPr>
            <p:cNvPr id="47" name="textruta 46"/>
            <p:cNvSpPr txBox="1"/>
            <p:nvPr/>
          </p:nvSpPr>
          <p:spPr>
            <a:xfrm>
              <a:off x="3664804" y="4869342"/>
              <a:ext cx="23459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b="1" dirty="0" smtClean="0">
                  <a:latin typeface="Century Gothic" panose="020B0502020202020204" pitchFamily="34" charset="0"/>
                </a:rPr>
                <a:t>Generella</a:t>
              </a:r>
            </a:p>
            <a:p>
              <a:pPr algn="ctr"/>
              <a:r>
                <a:rPr lang="sv-SE" b="1" dirty="0" smtClean="0">
                  <a:latin typeface="Century Gothic" panose="020B0502020202020204" pitchFamily="34" charset="0"/>
                </a:rPr>
                <a:t>insatser</a:t>
              </a:r>
              <a:endParaRPr lang="sv-SE" b="1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1" name="Platshållare för innehåll 6"/>
          <p:cNvSpPr txBox="1">
            <a:spLocks/>
          </p:cNvSpPr>
          <p:nvPr/>
        </p:nvSpPr>
        <p:spPr bwMode="auto">
          <a:xfrm>
            <a:off x="6824358" y="780391"/>
            <a:ext cx="3245472" cy="1231322"/>
          </a:xfrm>
          <a:prstGeom prst="snip2DiagRect">
            <a:avLst/>
          </a:prstGeom>
          <a:solidFill>
            <a:srgbClr val="F3EEE4"/>
          </a:solidFill>
          <a:ln w="12700" cap="flat" cmpd="sng" algn="ctr">
            <a:solidFill>
              <a:srgbClr val="BECAC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296" tIns="41148" rIns="82296" bIns="4114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22960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Pct val="171000"/>
            </a:pPr>
            <a:r>
              <a:rPr lang="sv-SE" sz="1800" b="1" dirty="0" smtClean="0">
                <a:latin typeface="Century Gothic" panose="020B0502020202020204" pitchFamily="34" charset="0"/>
                <a:ea typeface="ヒラギノ角ゴ Pro W3" pitchFamily="84" charset="-128"/>
                <a:cs typeface="Calibri Light" panose="020F0302020204030204" pitchFamily="34" charset="0"/>
                <a:sym typeface="Gill Sans" pitchFamily="84" charset="0"/>
              </a:rPr>
              <a:t>Samarbeta och prioritera förändringsmål</a:t>
            </a:r>
            <a:endParaRPr lang="sv-SE" sz="1800" b="1" dirty="0">
              <a:latin typeface="Century Gothic" panose="020B0502020202020204" pitchFamily="34" charset="0"/>
              <a:ea typeface="ヒラギノ角ゴ Pro W3" pitchFamily="84" charset="-128"/>
              <a:cs typeface="Calibri Light" panose="020F0302020204030204" pitchFamily="34" charset="0"/>
              <a:sym typeface="Gill Sans" pitchFamily="84" charset="0"/>
            </a:endParaRPr>
          </a:p>
        </p:txBody>
      </p:sp>
      <p:sp>
        <p:nvSpPr>
          <p:cNvPr id="52" name="Platshållare för innehåll 6"/>
          <p:cNvSpPr txBox="1">
            <a:spLocks/>
          </p:cNvSpPr>
          <p:nvPr/>
        </p:nvSpPr>
        <p:spPr bwMode="auto">
          <a:xfrm>
            <a:off x="6824358" y="2238633"/>
            <a:ext cx="3245472" cy="1231322"/>
          </a:xfrm>
          <a:prstGeom prst="snip2DiagRect">
            <a:avLst/>
          </a:prstGeom>
          <a:solidFill>
            <a:srgbClr val="F3EEE4"/>
          </a:solidFill>
          <a:ln w="12700" cap="flat" cmpd="sng" algn="ctr">
            <a:solidFill>
              <a:srgbClr val="BECACE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2296" tIns="41148" rIns="82296" bIns="41148" numCol="1" rtlCol="0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18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19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673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927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181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16383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0955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5527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0099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0"/>
              </a:spcBef>
              <a:buSzPct val="171000"/>
            </a:pPr>
            <a:r>
              <a:rPr lang="sv-SE" b="1" kern="0" dirty="0">
                <a:latin typeface="Century Gothic" panose="020B0502020202020204" pitchFamily="34" charset="0"/>
                <a:ea typeface="ヒラギノ角ゴ Pro W3" pitchFamily="84" charset="-128"/>
                <a:sym typeface="Gill Sans" pitchFamily="84" charset="0"/>
              </a:rPr>
              <a:t>Rikta stöd och </a:t>
            </a:r>
            <a:r>
              <a:rPr lang="sv-SE" b="1" kern="0" dirty="0" smtClean="0">
                <a:latin typeface="Century Gothic" panose="020B0502020202020204" pitchFamily="34" charset="0"/>
                <a:ea typeface="ヒラギノ角ゴ Pro W3" pitchFamily="84" charset="-128"/>
                <a:sym typeface="Gill Sans" pitchFamily="84" charset="0"/>
              </a:rPr>
              <a:t>insatser</a:t>
            </a:r>
          </a:p>
          <a:p>
            <a:pPr algn="ctr">
              <a:spcBef>
                <a:spcPts val="0"/>
              </a:spcBef>
              <a:buSzPct val="171000"/>
            </a:pPr>
            <a:r>
              <a:rPr lang="sv-SE" b="1" kern="0" dirty="0" smtClean="0">
                <a:latin typeface="Century Gothic" panose="020B0502020202020204" pitchFamily="34" charset="0"/>
                <a:ea typeface="ヒラギノ角ゴ Pro W3" pitchFamily="84" charset="-128"/>
                <a:sym typeface="Gill Sans" pitchFamily="84" charset="0"/>
              </a:rPr>
              <a:t>utifrån </a:t>
            </a:r>
            <a:r>
              <a:rPr lang="sv-SE" b="1" kern="0" dirty="0">
                <a:latin typeface="Century Gothic" panose="020B0502020202020204" pitchFamily="34" charset="0"/>
                <a:ea typeface="ヒラギノ角ゴ Pro W3" pitchFamily="84" charset="-128"/>
                <a:sym typeface="Gill Sans" pitchFamily="84" charset="0"/>
              </a:rPr>
              <a:t>behov</a:t>
            </a:r>
          </a:p>
        </p:txBody>
      </p:sp>
      <p:sp>
        <p:nvSpPr>
          <p:cNvPr id="53" name="Platshållare för innehåll 6"/>
          <p:cNvSpPr txBox="1">
            <a:spLocks/>
          </p:cNvSpPr>
          <p:nvPr/>
        </p:nvSpPr>
        <p:spPr bwMode="auto">
          <a:xfrm>
            <a:off x="6824358" y="5155117"/>
            <a:ext cx="3245472" cy="1231322"/>
          </a:xfrm>
          <a:prstGeom prst="snip2DiagRect">
            <a:avLst/>
          </a:prstGeom>
          <a:solidFill>
            <a:srgbClr val="F3EEE4"/>
          </a:solidFill>
          <a:ln w="12700" cap="flat" cmpd="sng" algn="ctr">
            <a:solidFill>
              <a:srgbClr val="BECACE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2296" tIns="41148" rIns="82296" bIns="41148" numCol="1" rtlCol="0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18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19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673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927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181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16383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0955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5527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0099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0"/>
              </a:spcBef>
              <a:buSzPct val="171000"/>
            </a:pPr>
            <a:r>
              <a:rPr lang="sv-SE" b="1" kern="0" dirty="0">
                <a:latin typeface="Century Gothic" panose="020B0502020202020204" pitchFamily="34" charset="0"/>
                <a:ea typeface="ヒラギノ角ゴ Pro W3" pitchFamily="84" charset="-128"/>
                <a:sym typeface="Gill Sans" pitchFamily="84" charset="0"/>
              </a:rPr>
              <a:t>Utvärdera</a:t>
            </a:r>
          </a:p>
        </p:txBody>
      </p:sp>
      <p:sp>
        <p:nvSpPr>
          <p:cNvPr id="54" name="Platshållare för innehåll 6"/>
          <p:cNvSpPr txBox="1">
            <a:spLocks/>
          </p:cNvSpPr>
          <p:nvPr/>
        </p:nvSpPr>
        <p:spPr bwMode="auto">
          <a:xfrm>
            <a:off x="6824359" y="3696875"/>
            <a:ext cx="3245472" cy="1231322"/>
          </a:xfrm>
          <a:prstGeom prst="snip2DiagRect">
            <a:avLst/>
          </a:prstGeom>
          <a:solidFill>
            <a:srgbClr val="F3EEE4"/>
          </a:solidFill>
          <a:ln w="12700" cap="flat" cmpd="sng" algn="ctr">
            <a:solidFill>
              <a:srgbClr val="BECACE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2296" tIns="41148" rIns="82296" bIns="41148" numCol="1" rtlCol="0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18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19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673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927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1811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/>
              <a:buChar char="•"/>
              <a:defRPr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16383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0955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5527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009900" indent="-203200" algn="l" rtl="0" eaLnBrk="1" fontAlgn="base" hangingPunct="1">
              <a:lnSpc>
                <a:spcPct val="60000"/>
              </a:lnSpc>
              <a:spcBef>
                <a:spcPts val="1800"/>
              </a:spcBef>
              <a:spcAft>
                <a:spcPct val="0"/>
              </a:spcAft>
              <a:buSzPct val="100000"/>
              <a:buFont typeface="Lucida Grande" pitchFamily="8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0"/>
              </a:spcBef>
              <a:buSzPct val="171000"/>
            </a:pPr>
            <a:r>
              <a:rPr lang="sv-SE" b="1" kern="0" dirty="0">
                <a:latin typeface="Century Gothic" panose="020B0502020202020204" pitchFamily="34" charset="0"/>
                <a:ea typeface="ヒラギノ角ゴ Pro W3" pitchFamily="84" charset="-128"/>
                <a:sym typeface="Gill Sans" pitchFamily="84" charset="0"/>
              </a:rPr>
              <a:t>Stärk kompetensen</a:t>
            </a:r>
          </a:p>
        </p:txBody>
      </p:sp>
    </p:spTree>
    <p:extLst>
      <p:ext uri="{BB962C8B-B14F-4D97-AF65-F5344CB8AC3E}">
        <p14:creationId xmlns:p14="http://schemas.microsoft.com/office/powerpoint/2010/main" val="359113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02245" y="-825703"/>
            <a:ext cx="7923187" cy="7923187"/>
          </a:xfrm>
          <a:prstGeom prst="ellipse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5137599" y="2267324"/>
            <a:ext cx="66688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Vad kan huvudmannen göra</a:t>
            </a:r>
          </a:p>
          <a:p>
            <a:r>
              <a:rPr lang="sv-SE" sz="3600" b="1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för skolor med utmaningar?</a:t>
            </a:r>
            <a:endParaRPr lang="sv-SE" sz="3600" b="1" dirty="0">
              <a:solidFill>
                <a:srgbClr val="006399"/>
              </a:solidFill>
              <a:latin typeface="Century Gothic" panose="020B0502020202020204" pitchFamily="34" charset="0"/>
            </a:endParaRPr>
          </a:p>
        </p:txBody>
      </p:sp>
      <p:sp>
        <p:nvSpPr>
          <p:cNvPr id="244" name="textruta 243"/>
          <p:cNvSpPr txBox="1"/>
          <p:nvPr/>
        </p:nvSpPr>
        <p:spPr>
          <a:xfrm>
            <a:off x="5137599" y="3492141"/>
            <a:ext cx="4294765" cy="777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sv-SE" sz="2000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Johanna Chung &amp; Karin Lindqvist</a:t>
            </a:r>
          </a:p>
          <a:p>
            <a:pPr>
              <a:lnSpc>
                <a:spcPts val="2800"/>
              </a:lnSpc>
            </a:pPr>
            <a:r>
              <a:rPr lang="sv-SE" sz="2000" dirty="0">
                <a:solidFill>
                  <a:srgbClr val="006399"/>
                </a:solidFill>
                <a:latin typeface="Century Gothic" panose="020B0502020202020204" pitchFamily="34" charset="0"/>
              </a:rPr>
              <a:t>U</a:t>
            </a:r>
            <a:r>
              <a:rPr lang="sv-SE" sz="2000" dirty="0" smtClean="0">
                <a:solidFill>
                  <a:srgbClr val="006399"/>
                </a:solidFill>
                <a:latin typeface="Century Gothic" panose="020B0502020202020204" pitchFamily="34" charset="0"/>
              </a:rPr>
              <a:t>tredare på Skolinspektionen</a:t>
            </a:r>
            <a:endParaRPr lang="sv-SE" sz="2000" dirty="0">
              <a:solidFill>
                <a:srgbClr val="006399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8" name="Grupp 57"/>
          <p:cNvGrpSpPr/>
          <p:nvPr/>
        </p:nvGrpSpPr>
        <p:grpSpPr>
          <a:xfrm>
            <a:off x="140538" y="295047"/>
            <a:ext cx="4585008" cy="182791"/>
            <a:chOff x="155556" y="657462"/>
            <a:chExt cx="4585008" cy="182791"/>
          </a:xfrm>
        </p:grpSpPr>
        <p:sp>
          <p:nvSpPr>
            <p:cNvPr id="59" name="Ellips 58"/>
            <p:cNvSpPr/>
            <p:nvPr/>
          </p:nvSpPr>
          <p:spPr>
            <a:xfrm>
              <a:off x="155556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0" name="Ellips 59"/>
            <p:cNvSpPr/>
            <p:nvPr userDrawn="1"/>
          </p:nvSpPr>
          <p:spPr>
            <a:xfrm>
              <a:off x="445623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1" name="Ellips 60"/>
            <p:cNvSpPr/>
            <p:nvPr userDrawn="1"/>
          </p:nvSpPr>
          <p:spPr>
            <a:xfrm>
              <a:off x="741329" y="657462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2" name="Ellips 61"/>
            <p:cNvSpPr/>
            <p:nvPr userDrawn="1"/>
          </p:nvSpPr>
          <p:spPr>
            <a:xfrm>
              <a:off x="1037035" y="660305"/>
              <a:ext cx="177613" cy="177614"/>
            </a:xfrm>
            <a:prstGeom prst="ellipse">
              <a:avLst/>
            </a:prstGeom>
            <a:solidFill>
              <a:srgbClr val="00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3" name="Ellips 62"/>
            <p:cNvSpPr/>
            <p:nvPr userDrawn="1"/>
          </p:nvSpPr>
          <p:spPr>
            <a:xfrm>
              <a:off x="1332741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4" name="Ellips 63"/>
            <p:cNvSpPr/>
            <p:nvPr userDrawn="1"/>
          </p:nvSpPr>
          <p:spPr>
            <a:xfrm>
              <a:off x="1628447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5" name="Ellips 64"/>
            <p:cNvSpPr/>
            <p:nvPr userDrawn="1"/>
          </p:nvSpPr>
          <p:spPr>
            <a:xfrm>
              <a:off x="1924153" y="660305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6" name="Ellips 65"/>
            <p:cNvSpPr/>
            <p:nvPr userDrawn="1"/>
          </p:nvSpPr>
          <p:spPr>
            <a:xfrm>
              <a:off x="2219859" y="662639"/>
              <a:ext cx="177613" cy="177614"/>
            </a:xfrm>
            <a:prstGeom prst="ellipse">
              <a:avLst/>
            </a:prstGeom>
            <a:solidFill>
              <a:srgbClr val="5D7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" name="Ellips 66"/>
            <p:cNvSpPr/>
            <p:nvPr userDrawn="1"/>
          </p:nvSpPr>
          <p:spPr>
            <a:xfrm>
              <a:off x="2509926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" name="Ellips 67"/>
            <p:cNvSpPr/>
            <p:nvPr userDrawn="1"/>
          </p:nvSpPr>
          <p:spPr>
            <a:xfrm>
              <a:off x="2798294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9" name="Ellips 68"/>
            <p:cNvSpPr/>
            <p:nvPr userDrawn="1"/>
          </p:nvSpPr>
          <p:spPr>
            <a:xfrm>
              <a:off x="3101338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" name="Ellips 69"/>
            <p:cNvSpPr/>
            <p:nvPr userDrawn="1"/>
          </p:nvSpPr>
          <p:spPr>
            <a:xfrm>
              <a:off x="3388404" y="657462"/>
              <a:ext cx="177613" cy="177614"/>
            </a:xfrm>
            <a:prstGeom prst="ellipse">
              <a:avLst/>
            </a:prstGeom>
            <a:solidFill>
              <a:srgbClr val="BECA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1" name="Ellips 70"/>
            <p:cNvSpPr/>
            <p:nvPr userDrawn="1"/>
          </p:nvSpPr>
          <p:spPr>
            <a:xfrm>
              <a:off x="3687111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2" name="Ellips 71"/>
            <p:cNvSpPr/>
            <p:nvPr userDrawn="1"/>
          </p:nvSpPr>
          <p:spPr>
            <a:xfrm>
              <a:off x="3981307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3" name="Ellips 72"/>
            <p:cNvSpPr/>
            <p:nvPr userDrawn="1"/>
          </p:nvSpPr>
          <p:spPr>
            <a:xfrm>
              <a:off x="4275503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4" name="Ellips 73"/>
            <p:cNvSpPr/>
            <p:nvPr userDrawn="1"/>
          </p:nvSpPr>
          <p:spPr>
            <a:xfrm>
              <a:off x="4562951" y="657462"/>
              <a:ext cx="177613" cy="177614"/>
            </a:xfrm>
            <a:prstGeom prst="ellipse">
              <a:avLst/>
            </a:prstGeom>
            <a:solidFill>
              <a:srgbClr val="F3E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74214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102</Words>
  <Application>Microsoft Office PowerPoint</Application>
  <PresentationFormat>Bredbild</PresentationFormat>
  <Paragraphs>41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Gill Sans</vt:lpstr>
      <vt:lpstr>ヒラギノ角ゴ Pro W3</vt:lpstr>
      <vt:lpstr>Office-tema</vt:lpstr>
      <vt:lpstr> </vt:lpstr>
      <vt:lpstr>PowerPoint-presentation</vt:lpstr>
      <vt:lpstr>PowerPoint-presentation</vt:lpstr>
      <vt:lpstr>PowerPoint-presentation</vt:lpstr>
      <vt:lpstr> </vt:lpstr>
    </vt:vector>
  </TitlesOfParts>
  <Company>Skolinspektionen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August Brandels</dc:creator>
  <cp:lastModifiedBy>August Brandels</cp:lastModifiedBy>
  <cp:revision>73</cp:revision>
  <dcterms:created xsi:type="dcterms:W3CDTF">2021-10-25T10:36:41Z</dcterms:created>
  <dcterms:modified xsi:type="dcterms:W3CDTF">2021-11-29T09:29:30Z</dcterms:modified>
</cp:coreProperties>
</file>